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88" r:id="rId3"/>
  </p:sldMasterIdLst>
  <p:notesMasterIdLst>
    <p:notesMasterId r:id="rId133"/>
  </p:notesMasterIdLst>
  <p:handoutMasterIdLst>
    <p:handoutMasterId r:id="rId134"/>
  </p:handoutMasterIdLst>
  <p:sldIdLst>
    <p:sldId id="675" r:id="rId4"/>
    <p:sldId id="665" r:id="rId5"/>
    <p:sldId id="666" r:id="rId6"/>
    <p:sldId id="672" r:id="rId7"/>
    <p:sldId id="667" r:id="rId8"/>
    <p:sldId id="668" r:id="rId9"/>
    <p:sldId id="669" r:id="rId10"/>
    <p:sldId id="670" r:id="rId11"/>
    <p:sldId id="673" r:id="rId12"/>
    <p:sldId id="671" r:id="rId13"/>
    <p:sldId id="674" r:id="rId14"/>
    <p:sldId id="526" r:id="rId15"/>
    <p:sldId id="693" r:id="rId16"/>
    <p:sldId id="527" r:id="rId17"/>
    <p:sldId id="528" r:id="rId18"/>
    <p:sldId id="696" r:id="rId19"/>
    <p:sldId id="697" r:id="rId20"/>
    <p:sldId id="529" r:id="rId21"/>
    <p:sldId id="698" r:id="rId22"/>
    <p:sldId id="534" r:id="rId23"/>
    <p:sldId id="535" r:id="rId24"/>
    <p:sldId id="536" r:id="rId25"/>
    <p:sldId id="537" r:id="rId26"/>
    <p:sldId id="538" r:id="rId27"/>
    <p:sldId id="539" r:id="rId28"/>
    <p:sldId id="540" r:id="rId29"/>
    <p:sldId id="541" r:id="rId30"/>
    <p:sldId id="542" r:id="rId31"/>
    <p:sldId id="676" r:id="rId32"/>
    <p:sldId id="543" r:id="rId33"/>
    <p:sldId id="545" r:id="rId34"/>
    <p:sldId id="546" r:id="rId35"/>
    <p:sldId id="547" r:id="rId36"/>
    <p:sldId id="548" r:id="rId37"/>
    <p:sldId id="549" r:id="rId38"/>
    <p:sldId id="550" r:id="rId39"/>
    <p:sldId id="554" r:id="rId40"/>
    <p:sldId id="556" r:id="rId41"/>
    <p:sldId id="557" r:id="rId42"/>
    <p:sldId id="677" r:id="rId43"/>
    <p:sldId id="678" r:id="rId44"/>
    <p:sldId id="679" r:id="rId45"/>
    <p:sldId id="680" r:id="rId46"/>
    <p:sldId id="681" r:id="rId47"/>
    <p:sldId id="566" r:id="rId48"/>
    <p:sldId id="567" r:id="rId49"/>
    <p:sldId id="568" r:id="rId50"/>
    <p:sldId id="569" r:id="rId51"/>
    <p:sldId id="570" r:id="rId52"/>
    <p:sldId id="572" r:id="rId53"/>
    <p:sldId id="573" r:id="rId54"/>
    <p:sldId id="574" r:id="rId55"/>
    <p:sldId id="575" r:id="rId56"/>
    <p:sldId id="576" r:id="rId57"/>
    <p:sldId id="577" r:id="rId58"/>
    <p:sldId id="578" r:id="rId59"/>
    <p:sldId id="579" r:id="rId60"/>
    <p:sldId id="580" r:id="rId61"/>
    <p:sldId id="581" r:id="rId62"/>
    <p:sldId id="582" r:id="rId63"/>
    <p:sldId id="583" r:id="rId64"/>
    <p:sldId id="584" r:id="rId65"/>
    <p:sldId id="695" r:id="rId66"/>
    <p:sldId id="682" r:id="rId67"/>
    <p:sldId id="586" r:id="rId68"/>
    <p:sldId id="587" r:id="rId69"/>
    <p:sldId id="588" r:id="rId70"/>
    <p:sldId id="589" r:id="rId71"/>
    <p:sldId id="590" r:id="rId72"/>
    <p:sldId id="591" r:id="rId73"/>
    <p:sldId id="592" r:id="rId74"/>
    <p:sldId id="593" r:id="rId75"/>
    <p:sldId id="594" r:id="rId76"/>
    <p:sldId id="595" r:id="rId77"/>
    <p:sldId id="596" r:id="rId78"/>
    <p:sldId id="597" r:id="rId79"/>
    <p:sldId id="598" r:id="rId80"/>
    <p:sldId id="599" r:id="rId81"/>
    <p:sldId id="600" r:id="rId82"/>
    <p:sldId id="603" r:id="rId83"/>
    <p:sldId id="605" r:id="rId84"/>
    <p:sldId id="606" r:id="rId85"/>
    <p:sldId id="683" r:id="rId86"/>
    <p:sldId id="608" r:id="rId87"/>
    <p:sldId id="684" r:id="rId88"/>
    <p:sldId id="609" r:id="rId89"/>
    <p:sldId id="610" r:id="rId90"/>
    <p:sldId id="611" r:id="rId91"/>
    <p:sldId id="685" r:id="rId92"/>
    <p:sldId id="686" r:id="rId93"/>
    <p:sldId id="687" r:id="rId94"/>
    <p:sldId id="688" r:id="rId95"/>
    <p:sldId id="690" r:id="rId96"/>
    <p:sldId id="620" r:id="rId97"/>
    <p:sldId id="621" r:id="rId98"/>
    <p:sldId id="622" r:id="rId99"/>
    <p:sldId id="625" r:id="rId100"/>
    <p:sldId id="624" r:id="rId101"/>
    <p:sldId id="627" r:id="rId102"/>
    <p:sldId id="628" r:id="rId103"/>
    <p:sldId id="629" r:id="rId104"/>
    <p:sldId id="630" r:id="rId105"/>
    <p:sldId id="631" r:id="rId106"/>
    <p:sldId id="633" r:id="rId107"/>
    <p:sldId id="634" r:id="rId108"/>
    <p:sldId id="636" r:id="rId109"/>
    <p:sldId id="637" r:id="rId110"/>
    <p:sldId id="638" r:id="rId111"/>
    <p:sldId id="640" r:id="rId112"/>
    <p:sldId id="641" r:id="rId113"/>
    <p:sldId id="644" r:id="rId114"/>
    <p:sldId id="646" r:id="rId115"/>
    <p:sldId id="647" r:id="rId116"/>
    <p:sldId id="692" r:id="rId117"/>
    <p:sldId id="648" r:id="rId118"/>
    <p:sldId id="649" r:id="rId119"/>
    <p:sldId id="650" r:id="rId120"/>
    <p:sldId id="651" r:id="rId121"/>
    <p:sldId id="691" r:id="rId122"/>
    <p:sldId id="694" r:id="rId123"/>
    <p:sldId id="653" r:id="rId124"/>
    <p:sldId id="654" r:id="rId125"/>
    <p:sldId id="655" r:id="rId126"/>
    <p:sldId id="659" r:id="rId127"/>
    <p:sldId id="660" r:id="rId128"/>
    <p:sldId id="661" r:id="rId129"/>
    <p:sldId id="662" r:id="rId130"/>
    <p:sldId id="571" r:id="rId131"/>
    <p:sldId id="264" r:id="rId132"/>
  </p:sldIdLst>
  <p:sldSz cx="12192000" cy="6858000"/>
  <p:notesSz cx="6858000" cy="9144000"/>
  <p:custDataLst>
    <p:tags r:id="rId1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D42"/>
    <a:srgbClr val="B60004"/>
    <a:srgbClr val="49504F"/>
    <a:srgbClr val="EEECE1"/>
    <a:srgbClr val="4646A8"/>
    <a:srgbClr val="B9E6FF"/>
    <a:srgbClr val="CCECFF"/>
    <a:srgbClr val="FF9966"/>
    <a:srgbClr val="B2B2B2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842" autoAdjust="0"/>
  </p:normalViewPr>
  <p:slideViewPr>
    <p:cSldViewPr snapToGrid="0">
      <p:cViewPr varScale="1">
        <p:scale>
          <a:sx n="81" d="100"/>
          <a:sy n="81" d="100"/>
        </p:scale>
        <p:origin x="634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theme" Target="theme/theme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handoutMaster" Target="handoutMasters/handout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tags" Target="tags/tag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Tuesday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const items = </a:t>
            </a:r>
            <a:r>
              <a:rPr lang="en-US" altLang="zh-CN" dirty="0" err="1"/>
              <a:t>document.querySelectorAll</a:t>
            </a:r>
            <a:r>
              <a:rPr lang="en-US" altLang="zh-CN" dirty="0"/>
              <a:t>('.icon-cover </a:t>
            </a:r>
            <a:r>
              <a:rPr lang="en-US" altLang="zh-CN" dirty="0" err="1"/>
              <a:t>span:nth-child</a:t>
            </a:r>
            <a:r>
              <a:rPr lang="en-US" altLang="zh-CN" dirty="0"/>
              <a:t>(1)’)</a:t>
            </a:r>
          </a:p>
          <a:p>
            <a:r>
              <a:rPr lang="en-US" altLang="zh-CN" dirty="0" err="1"/>
              <a:t>items.forEach</a:t>
            </a:r>
            <a:r>
              <a:rPr lang="en-US" altLang="zh-CN" dirty="0"/>
              <a:t>(item =&gt; </a:t>
            </a:r>
            <a:r>
              <a:rPr lang="en-US" altLang="zh-CN" dirty="0" err="1"/>
              <a:t>item.click</a:t>
            </a:r>
            <a:r>
              <a:rPr lang="en-US" altLang="zh-CN" dirty="0"/>
              <a:t>())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05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8983133" cy="105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1. </a:t>
            </a:r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31F57E1-EBC0-524C-9B6C-A0200F23BED1}" type="datetimeFigureOut">
              <a:rPr lang="en-US" altLang="zh-CN" smtClean="0"/>
              <a:t>3/21/2023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37E4949-EF32-944B-A077-7870FB0FF53D}" type="slidenum">
              <a:rPr lang="en-US" altLang="zh-CN" smtClean="0"/>
              <a:t>‹#›</a:t>
            </a:fld>
            <a:endParaRPr kumimoji="1" lang="zh-CN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31171" y="161956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1.1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131171" y="2351311"/>
            <a:ext cx="8690163" cy="1219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131171" y="372897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1.2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131171" y="4460721"/>
            <a:ext cx="8690163" cy="1644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  <p:sp>
        <p:nvSpPr>
          <p:cNvPr id="3" name="椭圆 2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702992" y="2983479"/>
            <a:ext cx="387372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2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199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.xml"/><Relationship Id="rId4" Type="http://schemas.openxmlformats.org/officeDocument/2006/relationships/image" Target="../media/image12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3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3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3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5333" y="2473326"/>
            <a:ext cx="9491134" cy="1158875"/>
          </a:xfrm>
        </p:spPr>
        <p:txBody>
          <a:bodyPr/>
          <a:lstStyle/>
          <a:p>
            <a:r>
              <a:rPr kumimoji="1" lang="en-US" altLang="zh-CN"/>
              <a:t>JavaScript </a:t>
            </a:r>
            <a:r>
              <a:rPr kumimoji="1" lang="zh-CN" altLang="en-US"/>
              <a:t>核心与进阶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572809" y="2129261"/>
            <a:ext cx="7181850" cy="3107479"/>
            <a:chOff x="2216152" y="2078248"/>
            <a:chExt cx="7181850" cy="3107479"/>
          </a:xfrm>
        </p:grpSpPr>
        <p:sp>
          <p:nvSpPr>
            <p:cNvPr id="4" name="圆角矩形 3"/>
            <p:cNvSpPr/>
            <p:nvPr/>
          </p:nvSpPr>
          <p:spPr>
            <a:xfrm>
              <a:off x="2216152" y="2078250"/>
              <a:ext cx="1797048" cy="162168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zh-CN"/>
                <a:t>JavaScript</a:t>
              </a:r>
              <a:r>
                <a:rPr lang="zh-CN" altLang="en-US"/>
                <a:t>基础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CN"/>
                <a:t>5</a:t>
              </a:r>
              <a:r>
                <a:rPr lang="zh-CN" altLang="en-US"/>
                <a:t>天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16152" y="4077731"/>
              <a:ext cx="17970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基础</a:t>
              </a:r>
              <a:r>
                <a:rPr lang="zh-CN" altLang="en-US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endPara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基本写法，知道怎么控制计算机去执行代码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….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4918681" y="2078248"/>
              <a:ext cx="1835099" cy="162168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zh-CN"/>
                <a:t>Web APIs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CN"/>
                <a:t>7</a:t>
              </a:r>
              <a:r>
                <a:rPr lang="zh-CN" altLang="en-US"/>
                <a:t>天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37706" y="4077731"/>
              <a:ext cx="17970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应用</a:t>
              </a:r>
              <a:r>
                <a:rPr lang="zh-CN" altLang="en-US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endPara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操作页面元素做出各种好玩的效果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….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7630107" y="2078248"/>
              <a:ext cx="1738741" cy="1621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zh-CN"/>
                <a:t>JavaScript</a:t>
              </a:r>
              <a:r>
                <a:rPr lang="zh-CN" altLang="en-US"/>
                <a:t>进阶</a:t>
              </a:r>
              <a:endParaRPr lang="en-US" altLang="zh-CN"/>
            </a:p>
            <a:p>
              <a:pPr algn="ctr">
                <a:lnSpc>
                  <a:spcPct val="200000"/>
                </a:lnSpc>
              </a:pPr>
              <a:r>
                <a:rPr lang="en-US" altLang="zh-CN"/>
                <a:t>4</a:t>
              </a:r>
              <a:r>
                <a:rPr lang="zh-CN" altLang="en-US"/>
                <a:t>天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600953" y="4077731"/>
              <a:ext cx="17970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进阶</a:t>
              </a:r>
              <a:r>
                <a:rPr lang="zh-CN" altLang="en-US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endPara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高级语法、高频面试题、底层原理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….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99" y="4564377"/>
            <a:ext cx="1529393" cy="1529393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653037" y="1052951"/>
            <a:ext cx="3500363" cy="591607"/>
          </a:xfrm>
        </p:spPr>
        <p:txBody>
          <a:bodyPr/>
          <a:lstStyle/>
          <a:p>
            <a:r>
              <a:rPr kumimoji="1" lang="en-US" altLang="zh-CN"/>
              <a:t>JavaScript </a:t>
            </a:r>
            <a:r>
              <a:rPr kumimoji="1" lang="zh-CN" altLang="en-US"/>
              <a:t>核心与进阶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赋值运算符：对</a:t>
            </a:r>
            <a:r>
              <a:rPr lang="zh-CN" altLang="en-US">
                <a:solidFill>
                  <a:srgbClr val="C00000"/>
                </a:solidFill>
              </a:rPr>
              <a:t>变量进行赋值</a:t>
            </a:r>
            <a:r>
              <a:rPr lang="zh-CN" altLang="en-US"/>
              <a:t>的运算符</a:t>
            </a:r>
            <a:endParaRPr lang="en-US" altLang="zh-CN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已经学过的赋值运算符： </a:t>
            </a:r>
            <a:r>
              <a:rPr lang="en-US" altLang="zh-CN"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     </a:t>
            </a:r>
            <a:r>
              <a:rPr lang="zh-CN" altLang="en-US" sz="1400" b="0">
                <a:solidFill>
                  <a:srgbClr val="C00000"/>
                </a:solidFill>
              </a:rPr>
              <a:t>将等号右边的值赋予给左边</a:t>
            </a:r>
            <a:r>
              <a:rPr lang="en-US" altLang="zh-CN" sz="1400" b="0">
                <a:solidFill>
                  <a:srgbClr val="C00000"/>
                </a:solidFill>
              </a:rPr>
              <a:t>, </a:t>
            </a:r>
            <a:r>
              <a:rPr lang="zh-CN" altLang="en-US" sz="1400" b="0">
                <a:solidFill>
                  <a:srgbClr val="C00000"/>
                </a:solidFill>
              </a:rPr>
              <a:t>要求左边必须是一个容器</a:t>
            </a:r>
            <a:endParaRPr lang="en-US" altLang="zh-CN" sz="14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其他赋值运算符：</a:t>
            </a:r>
            <a:endParaRPr lang="en-US" altLang="zh-CN" sz="1400" b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7919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+=</a:t>
            </a:r>
          </a:p>
          <a:p>
            <a:pPr marL="117919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-=</a:t>
            </a:r>
          </a:p>
          <a:p>
            <a:pPr marL="117919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*=</a:t>
            </a:r>
          </a:p>
          <a:p>
            <a:pPr marL="117919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/=</a:t>
            </a:r>
          </a:p>
          <a:p>
            <a:pPr marL="117919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%=</a:t>
            </a:r>
          </a:p>
          <a:p>
            <a:pPr marL="45974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使用这些运算符可以在对变量赋值时进行</a:t>
            </a: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快速操作，从而可以简化代码</a:t>
            </a:r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19150" lvl="1" indent="-285750">
              <a:buFont typeface="Wingdings" panose="05000000000000000000" pitchFamily="2" charset="2"/>
              <a:buChar char="Ø"/>
            </a:pPr>
            <a:endParaRPr lang="en-US" altLang="zh-CN" sz="1465" b="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5.2 </a:t>
            </a:r>
            <a:r>
              <a:rPr lang="zh-CN" altLang="en-US">
                <a:solidFill>
                  <a:srgbClr val="C00000"/>
                </a:solidFill>
              </a:rPr>
              <a:t>赋值运算符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295" y="1977523"/>
            <a:ext cx="2190476" cy="4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zh-CN" altLang="en-US" b="1"/>
              <a:t>以前</a:t>
            </a:r>
            <a:r>
              <a:rPr lang="zh-CN" altLang="en-US"/>
              <a:t>我们让一个变量加 </a:t>
            </a:r>
            <a:r>
              <a:rPr lang="en-US" altLang="zh-CN"/>
              <a:t>1 </a:t>
            </a:r>
            <a:r>
              <a:rPr lang="zh-CN" altLang="en-US"/>
              <a:t>如何做的？</a:t>
            </a:r>
            <a:endParaRPr lang="en-US" altLang="zh-CN"/>
          </a:p>
          <a:p>
            <a:pPr marL="342900" indent="-342900">
              <a:buAutoNum type="arabicPeriod"/>
            </a:pPr>
            <a:endParaRPr lang="en-US" altLang="zh-CN"/>
          </a:p>
          <a:p>
            <a:pPr marL="342900" indent="-342900">
              <a:buAutoNum type="arabicPeriod"/>
            </a:pPr>
            <a:endParaRPr lang="en-US" altLang="zh-CN"/>
          </a:p>
          <a:p>
            <a:pPr marL="342900" indent="-342900">
              <a:buAutoNum type="arabicPeriod"/>
            </a:pPr>
            <a:endParaRPr lang="en-US" altLang="zh-CN"/>
          </a:p>
          <a:p>
            <a:pPr marL="342900" indent="-342900">
              <a:buAutoNum type="arabicPeriod"/>
            </a:pP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 b="1"/>
              <a:t>现在</a:t>
            </a:r>
            <a:r>
              <a:rPr lang="zh-CN" altLang="en-US"/>
              <a:t>我们有一个简单的写法啦</a:t>
            </a:r>
            <a:r>
              <a:rPr lang="en-US" altLang="zh-CN"/>
              <a:t>~~~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5.2 </a:t>
            </a:r>
            <a:r>
              <a:rPr lang="zh-CN" altLang="en-US">
                <a:solidFill>
                  <a:srgbClr val="C00000"/>
                </a:solidFill>
              </a:rPr>
              <a:t>赋值运算符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229067"/>
            <a:ext cx="3241963" cy="1187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284934"/>
            <a:ext cx="4021669" cy="1281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5501421" y="3416530"/>
            <a:ext cx="31534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提问：想变量加</a:t>
            </a:r>
            <a:r>
              <a:rPr lang="en-US" altLang="zh-CN" sz="2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r>
              <a:rPr lang="zh-CN" altLang="en-US" sz="2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怎么写？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389982" y="828040"/>
            <a:ext cx="7802017" cy="4708800"/>
          </a:xfrm>
        </p:spPr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=</a:t>
            </a:r>
            <a:r>
              <a:rPr lang="en-US" altLang="zh-CN"/>
              <a:t>  </a:t>
            </a:r>
            <a:r>
              <a:rPr lang="zh-CN" altLang="en-US"/>
              <a:t>赋值运算符执行过程？</a:t>
            </a:r>
            <a:endParaRPr lang="en-US" altLang="zh-CN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将等号右边的值赋予给左边，要求左边必须是一个容器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>
                <a:solidFill>
                  <a:srgbClr val="C00000"/>
                </a:solidFill>
              </a:rPr>
              <a:t>+=</a:t>
            </a:r>
            <a:r>
              <a:rPr lang="en-US" altLang="zh-CN"/>
              <a:t>   </a:t>
            </a:r>
            <a:r>
              <a:rPr lang="zh-CN" altLang="en-US"/>
              <a:t>出现是为了简化代码</a:t>
            </a:r>
            <a:r>
              <a:rPr lang="en-US" altLang="zh-CN"/>
              <a:t>, </a:t>
            </a:r>
            <a:r>
              <a:rPr lang="zh-CN" altLang="en-US"/>
              <a:t>比如 </a:t>
            </a:r>
            <a:r>
              <a:rPr lang="en-US" altLang="zh-CN"/>
              <a:t> let </a:t>
            </a:r>
            <a:r>
              <a:rPr lang="en-US" altLang="zh-CN" err="1"/>
              <a:t>num</a:t>
            </a:r>
            <a:r>
              <a:rPr lang="en-US" altLang="zh-CN"/>
              <a:t> = 10 </a:t>
            </a:r>
            <a:r>
              <a:rPr lang="zh-CN" altLang="en-US"/>
              <a:t>，让 </a:t>
            </a:r>
            <a:r>
              <a:rPr lang="en-US" altLang="zh-CN"/>
              <a:t>num</a:t>
            </a:r>
            <a:r>
              <a:rPr lang="zh-CN" altLang="en-US"/>
              <a:t> 加</a:t>
            </a:r>
            <a:r>
              <a:rPr lang="en-US" altLang="zh-CN"/>
              <a:t>5 </a:t>
            </a:r>
            <a:r>
              <a:rPr lang="zh-CN" altLang="en-US"/>
              <a:t>怎么写呢？</a:t>
            </a:r>
            <a:endParaRPr lang="en-US" altLang="zh-CN"/>
          </a:p>
          <a:p>
            <a:pPr marL="895350" lvl="1" indent="-285750">
              <a:buFont typeface="Wingdings" panose="05000000000000000000" pitchFamily="2" charset="2"/>
              <a:buChar char="Ø"/>
            </a:pPr>
            <a:r>
              <a:rPr lang="en-US" altLang="zh-CN" sz="1600" b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num</a:t>
            </a:r>
            <a:r>
              <a:rPr lang="en-US" altLang="zh-CN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+=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运算符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算术运算符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赋值运算符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自增</a:t>
            </a:r>
            <a:r>
              <a:rPr lang="en-US" altLang="zh-CN">
                <a:solidFill>
                  <a:srgbClr val="C00000"/>
                </a:solidFill>
              </a:rPr>
              <a:t>/</a:t>
            </a:r>
            <a:r>
              <a:rPr lang="zh-CN" altLang="en-US">
                <a:solidFill>
                  <a:srgbClr val="C00000"/>
                </a:solidFill>
              </a:rPr>
              <a:t>自减运算符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比较运算符</a:t>
            </a:r>
            <a:endParaRPr lang="en-US" altLang="zh-CN"/>
          </a:p>
          <a:p>
            <a:r>
              <a:rPr lang="zh-CN" altLang="en-US"/>
              <a:t>逻辑运算符</a:t>
            </a:r>
            <a:endParaRPr lang="en-US" altLang="zh-CN"/>
          </a:p>
          <a:p>
            <a:r>
              <a:rPr lang="zh-CN" altLang="en-US"/>
              <a:t>运算符优先级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自增</a:t>
            </a:r>
            <a:r>
              <a:rPr lang="en-US" altLang="zh-CN"/>
              <a:t>/</a:t>
            </a:r>
            <a:r>
              <a:rPr lang="zh-CN" altLang="en-US"/>
              <a:t>自减运算符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10881" y="1878780"/>
          <a:ext cx="7069986" cy="1785130"/>
        </p:xfrm>
        <a:graphic>
          <a:graphicData uri="http://schemas.openxmlformats.org/drawingml/2006/table">
            <a:tbl>
              <a:tblPr/>
              <a:tblGrid>
                <a:gridCol w="143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7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5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符号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++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自增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变量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自身的值加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，例如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: x++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7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--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自减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变量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自身的值减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例如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: x--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  <a:sym typeface="+mn-ea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07" y="2136923"/>
            <a:ext cx="3811493" cy="9714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0951" y="4471203"/>
            <a:ext cx="9687859" cy="1582544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1023" y="4543673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989226" y="5094949"/>
            <a:ext cx="9679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只有</a:t>
            </a: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能够使用自增和自减运算符</a:t>
            </a:r>
            <a:endParaRPr lang="en-US" altLang="zh-CN" sz="14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++</a:t>
            </a: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 </a:t>
            </a: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可以在变量前面也可以在变量后面，比如</a:t>
            </a: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x++ </a:t>
            </a: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或者</a:t>
            </a: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++x </a:t>
            </a:r>
            <a:endParaRPr lang="zh-CN" altLang="en-US" sz="14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单独使用的时候，</a:t>
            </a:r>
            <a:r>
              <a:rPr lang="en-US" altLang="zh-CN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lang="zh-CN" altLang="en-US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在前和在后没有区别，但是如果要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参与运算</a:t>
            </a:r>
            <a:r>
              <a:rPr lang="zh-CN" altLang="en-US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就有区别了。</a:t>
            </a:r>
            <a:endParaRPr lang="en-US" altLang="zh-CN" b="1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</a:t>
            </a:r>
            <a:r>
              <a:rPr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放在变量前后的区别：（了解）</a:t>
            </a:r>
            <a:endParaRPr lang="en-US" altLang="zh-CN" b="1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400" b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6385" indent="-285750">
              <a:buFont typeface="Wingdings" panose="05000000000000000000" pitchFamily="2" charset="2"/>
              <a:buChar char="Ø"/>
            </a:pPr>
            <a:r>
              <a:rPr lang="en-US" altLang="zh-CN"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lang="zh-CN" altLang="en-US"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放在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变量前面</a:t>
            </a:r>
            <a:r>
              <a:rPr lang="zh-CN" altLang="en-US"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先</a:t>
            </a:r>
            <a:r>
              <a:rPr lang="zh-CN" altLang="en-US"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对变量值进行</a:t>
            </a:r>
            <a:r>
              <a:rPr lang="en-US" altLang="zh-CN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lang="zh-CN" altLang="en-US"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再</a:t>
            </a:r>
            <a:r>
              <a:rPr lang="zh-CN" altLang="en-US" sz="14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拿变量的值进行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</a:t>
            </a:r>
            <a:endParaRPr lang="en-US" altLang="zh-CN" sz="14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6385" indent="-285750"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前缀式</a:t>
            </a:r>
            <a:endParaRPr lang="en-US" altLang="zh-CN" sz="1400" b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自增</a:t>
            </a:r>
            <a:r>
              <a:rPr lang="en-US" altLang="zh-CN"/>
              <a:t>/</a:t>
            </a:r>
            <a:r>
              <a:rPr lang="zh-CN" altLang="en-US"/>
              <a:t>自减运算符</a:t>
            </a:r>
          </a:p>
        </p:txBody>
      </p:sp>
      <p:sp>
        <p:nvSpPr>
          <p:cNvPr id="13" name="文本占位符 3"/>
          <p:cNvSpPr txBox="1"/>
          <p:nvPr/>
        </p:nvSpPr>
        <p:spPr>
          <a:xfrm>
            <a:off x="6432496" y="2759884"/>
            <a:ext cx="5691771" cy="33364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indent="-285750">
              <a:buFont typeface="Wingdings" panose="05000000000000000000" pitchFamily="2" charset="2"/>
              <a:buChar char="Ø"/>
            </a:pPr>
            <a:r>
              <a:rPr lang="en-US" altLang="zh-CN" sz="1400"/>
              <a:t>++</a:t>
            </a:r>
            <a:r>
              <a:rPr lang="zh-CN" altLang="en-US" sz="1400"/>
              <a:t>放在</a:t>
            </a:r>
            <a:r>
              <a:rPr lang="zh-CN" altLang="en-US" sz="1400">
                <a:solidFill>
                  <a:srgbClr val="C00000"/>
                </a:solidFill>
              </a:rPr>
              <a:t>变量后面</a:t>
            </a:r>
            <a:r>
              <a:rPr lang="zh-CN" altLang="en-US" sz="1400"/>
              <a:t>，</a:t>
            </a:r>
            <a:r>
              <a:rPr lang="zh-CN" altLang="en-US" sz="1400">
                <a:solidFill>
                  <a:srgbClr val="C00000"/>
                </a:solidFill>
              </a:rPr>
              <a:t>先</a:t>
            </a:r>
            <a:r>
              <a:rPr lang="zh-CN" altLang="en-US" sz="1400"/>
              <a:t>拿变量值进行</a:t>
            </a:r>
            <a:r>
              <a:rPr lang="zh-CN" altLang="en-US" sz="1400">
                <a:solidFill>
                  <a:srgbClr val="C00000"/>
                </a:solidFill>
              </a:rPr>
              <a:t>运算</a:t>
            </a:r>
            <a:r>
              <a:rPr lang="zh-CN" altLang="en-US" sz="1400"/>
              <a:t>，</a:t>
            </a:r>
            <a:r>
              <a:rPr lang="zh-CN" altLang="en-US" sz="1400">
                <a:solidFill>
                  <a:srgbClr val="C00000"/>
                </a:solidFill>
              </a:rPr>
              <a:t>再</a:t>
            </a:r>
            <a:r>
              <a:rPr lang="zh-CN" altLang="en-US" sz="1400"/>
              <a:t>对变量的值进行</a:t>
            </a:r>
            <a:r>
              <a:rPr lang="en-US" altLang="zh-CN" sz="1400">
                <a:solidFill>
                  <a:srgbClr val="C00000"/>
                </a:solidFill>
              </a:rPr>
              <a:t>+1</a:t>
            </a:r>
          </a:p>
          <a:p>
            <a:pPr marL="286385" indent="-285750">
              <a:buFont typeface="Wingdings" panose="05000000000000000000" pitchFamily="2" charset="2"/>
              <a:buChar char="Ø"/>
            </a:pPr>
            <a:r>
              <a:rPr lang="zh-CN" altLang="en-US" sz="1400"/>
              <a:t>后缀式</a:t>
            </a:r>
            <a:endParaRPr lang="en-US" altLang="zh-CN" sz="1400"/>
          </a:p>
        </p:txBody>
      </p:sp>
      <p:cxnSp>
        <p:nvCxnSpPr>
          <p:cNvPr id="8" name="直接连接符 7"/>
          <p:cNvCxnSpPr/>
          <p:nvPr/>
        </p:nvCxnSpPr>
        <p:spPr>
          <a:xfrm>
            <a:off x="6062814" y="2556893"/>
            <a:ext cx="0" cy="3107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88" y="3687578"/>
            <a:ext cx="2953077" cy="1108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13" y="3683915"/>
            <a:ext cx="2800000" cy="10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376" y="995499"/>
            <a:ext cx="3295238" cy="10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60045" lvl="1" indent="0">
              <a:lnSpc>
                <a:spcPct val="150000"/>
              </a:lnSpc>
              <a:buNone/>
            </a:pPr>
            <a:endParaRPr lang="en-US" altLang="zh-CN" sz="1400" b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自增</a:t>
            </a:r>
            <a:r>
              <a:rPr lang="en-US" altLang="zh-CN"/>
              <a:t>/</a:t>
            </a:r>
            <a:r>
              <a:rPr lang="zh-CN" altLang="en-US"/>
              <a:t>自减运算符</a:t>
            </a:r>
          </a:p>
        </p:txBody>
      </p:sp>
      <p:sp>
        <p:nvSpPr>
          <p:cNvPr id="16" name="矩形 15"/>
          <p:cNvSpPr/>
          <p:nvPr/>
        </p:nvSpPr>
        <p:spPr>
          <a:xfrm>
            <a:off x="682886" y="2192692"/>
            <a:ext cx="14157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经验：</a:t>
            </a:r>
            <a:endParaRPr lang="zh-CN" altLang="en-US" sz="32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807921" y="2928697"/>
            <a:ext cx="9845675" cy="2348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zh-CN"/>
              <a:t>++</a:t>
            </a:r>
            <a:r>
              <a:rPr lang="zh-CN" altLang="en-US"/>
              <a:t>在前和</a:t>
            </a:r>
            <a:r>
              <a:rPr lang="en-US" altLang="zh-CN"/>
              <a:t>++</a:t>
            </a:r>
            <a:r>
              <a:rPr lang="zh-CN" altLang="en-US"/>
              <a:t>在后在单独使用时二者并没有差别，而且一般开发中我们都是</a:t>
            </a:r>
            <a:r>
              <a:rPr lang="zh-CN" altLang="en-US">
                <a:solidFill>
                  <a:srgbClr val="C00000"/>
                </a:solidFill>
              </a:rPr>
              <a:t>独立使用</a:t>
            </a:r>
            <a:endParaRPr lang="en-US" altLang="zh-CN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>
                <a:solidFill>
                  <a:srgbClr val="C00000"/>
                </a:solidFill>
              </a:rPr>
              <a:t>++</a:t>
            </a:r>
            <a:r>
              <a:rPr lang="zh-CN" altLang="en-US">
                <a:solidFill>
                  <a:srgbClr val="C00000"/>
                </a:solidFill>
              </a:rPr>
              <a:t>在后（后缀式） </a:t>
            </a:r>
            <a:r>
              <a:rPr lang="zh-CN" altLang="en-US">
                <a:solidFill>
                  <a:schemeClr val="tx1"/>
                </a:solidFill>
              </a:rPr>
              <a:t>我们会使用更多</a:t>
            </a:r>
            <a:endParaRPr lang="en-US" altLang="zh-CN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00" y="1503620"/>
            <a:ext cx="5933333" cy="7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373051" y="861907"/>
            <a:ext cx="7658082" cy="4708800"/>
          </a:xfrm>
        </p:spPr>
        <p:txBody>
          <a:bodyPr/>
          <a:lstStyle/>
          <a:p>
            <a:pPr marL="360045" lvl="1">
              <a:lnSpc>
                <a:spcPct val="150000"/>
              </a:lnSpc>
            </a:pPr>
            <a:r>
              <a:rPr lang="en-US" altLang="zh-CN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自增、自减运算符是什么？作用是什么？</a:t>
            </a:r>
            <a:endParaRPr lang="en-US" altLang="zh-CN" b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5539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++   --</a:t>
            </a:r>
          </a:p>
          <a:p>
            <a:pPr marL="125539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可以让</a:t>
            </a:r>
            <a:r>
              <a:rPr lang="zh-CN" altLang="en-US" sz="16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zh-CN" altLang="en-US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自身的值加</a:t>
            </a:r>
            <a:r>
              <a:rPr lang="en-US" altLang="zh-CN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、减</a:t>
            </a:r>
            <a:r>
              <a:rPr lang="en-US" altLang="zh-CN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73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</a:p>
          <a:p>
            <a:pPr marL="360045" lvl="1">
              <a:lnSpc>
                <a:spcPct val="150000"/>
              </a:lnSpc>
            </a:pPr>
            <a:r>
              <a:rPr lang="en-US" altLang="zh-CN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实际开发中，我们一般都是单独使用的，</a:t>
            </a:r>
            <a:r>
              <a:rPr lang="en-US" altLang="zh-CN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lang="zh-CN" altLang="en-US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在后（后缀式）更多</a:t>
            </a:r>
            <a:endParaRPr lang="en-US" altLang="zh-CN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780" y="2424181"/>
            <a:ext cx="1361905" cy="10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运算符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算术运算符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赋值运算符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一元运算符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比较运算符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逻辑运算符</a:t>
            </a:r>
            <a:endParaRPr lang="en-US" altLang="zh-CN"/>
          </a:p>
          <a:p>
            <a:r>
              <a:rPr lang="zh-CN" altLang="en-US"/>
              <a:t>运算符优先级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/>
              <a:t>比较运算符</a:t>
            </a:r>
            <a:endParaRPr lang="en-US" altLang="zh-CN" b="1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使用场景</a:t>
            </a:r>
            <a:r>
              <a:rPr lang="zh-CN" altLang="en-US" sz="1400"/>
              <a:t>：比较两个数据大小、是否相等</a:t>
            </a:r>
            <a:r>
              <a:rPr lang="zh-CN" altLang="en-US"/>
              <a:t>，根据比较结果返回一个</a:t>
            </a:r>
            <a:r>
              <a:rPr lang="zh-CN" altLang="en-US">
                <a:solidFill>
                  <a:srgbClr val="C00000"/>
                </a:solidFill>
              </a:rPr>
              <a:t>布尔值（</a:t>
            </a:r>
            <a:r>
              <a:rPr lang="en-US" altLang="zh-CN">
                <a:solidFill>
                  <a:srgbClr val="C00000"/>
                </a:solidFill>
              </a:rPr>
              <a:t>true / false</a:t>
            </a:r>
            <a:r>
              <a:rPr lang="zh-CN" altLang="en-US">
                <a:solidFill>
                  <a:srgbClr val="C00000"/>
                </a:solidFill>
              </a:rPr>
              <a:t>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比较运算符（关系运算符）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94" y="3103171"/>
            <a:ext cx="2729305" cy="275303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矩形 8"/>
          <p:cNvSpPr/>
          <p:nvPr/>
        </p:nvSpPr>
        <p:spPr>
          <a:xfrm>
            <a:off x="1233094" y="3721429"/>
            <a:ext cx="2729305" cy="7743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6" y="18542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/>
              <a:t>比较运算符：</a:t>
            </a:r>
            <a:endParaRPr lang="en-US" altLang="zh-CN" b="1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/>
              <a:t>&gt; </a:t>
            </a:r>
            <a:r>
              <a:rPr lang="zh-CN" altLang="en-US" sz="1400"/>
              <a:t>      左边是否大于右边</a:t>
            </a:r>
            <a:endParaRPr lang="en-US" altLang="zh-CN" sz="1400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/>
              <a:t>&lt;</a:t>
            </a:r>
            <a:r>
              <a:rPr lang="zh-CN" altLang="en-US" sz="1400"/>
              <a:t>       左边是否小于右边</a:t>
            </a:r>
            <a:endParaRPr lang="en-US" altLang="zh-CN" sz="1400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/>
              <a:t>&gt;=</a:t>
            </a:r>
            <a:r>
              <a:rPr lang="zh-CN" altLang="en-US" sz="1400"/>
              <a:t>     左边是否大于或等于右边</a:t>
            </a:r>
            <a:endParaRPr lang="en-US" altLang="zh-CN" sz="1400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/>
              <a:t>&lt;=</a:t>
            </a:r>
            <a:r>
              <a:rPr lang="zh-CN" altLang="en-US" sz="1400"/>
              <a:t>     左边是否小于或等于右边</a:t>
            </a:r>
            <a:endParaRPr lang="en-US" altLang="zh-CN" sz="1400"/>
          </a:p>
          <a:p>
            <a:pPr marL="645795" lvl="1" indent="-285750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C00000"/>
                </a:solidFill>
              </a:rPr>
              <a:t>===</a:t>
            </a:r>
            <a:r>
              <a:rPr lang="zh-CN" altLang="en-US">
                <a:solidFill>
                  <a:srgbClr val="C00000"/>
                </a:solidFill>
              </a:rPr>
              <a:t>    左右两边是否</a:t>
            </a:r>
            <a:r>
              <a:rPr lang="zh-CN" altLang="en-US" b="1">
                <a:solidFill>
                  <a:srgbClr val="C00000"/>
                </a:solidFill>
              </a:rPr>
              <a:t>类型</a:t>
            </a:r>
            <a:r>
              <a:rPr lang="zh-CN" altLang="en-US">
                <a:solidFill>
                  <a:srgbClr val="C00000"/>
                </a:solidFill>
              </a:rPr>
              <a:t>和</a:t>
            </a:r>
            <a:r>
              <a:rPr lang="zh-CN" altLang="en-US" b="1">
                <a:solidFill>
                  <a:srgbClr val="C00000"/>
                </a:solidFill>
              </a:rPr>
              <a:t>值</a:t>
            </a:r>
            <a:r>
              <a:rPr lang="zh-CN" altLang="en-US">
                <a:solidFill>
                  <a:srgbClr val="C00000"/>
                </a:solidFill>
              </a:rPr>
              <a:t>都相等</a:t>
            </a:r>
            <a:endParaRPr lang="en-US" altLang="zh-CN" sz="1400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/>
              <a:t>==</a:t>
            </a:r>
            <a:r>
              <a:rPr lang="zh-CN" altLang="en-US" sz="1400"/>
              <a:t>     左右两边</a:t>
            </a:r>
            <a:r>
              <a:rPr lang="zh-CN" altLang="en-US" b="1"/>
              <a:t>值</a:t>
            </a:r>
            <a:r>
              <a:rPr lang="zh-CN" altLang="en-US" sz="1400"/>
              <a:t>是否相等</a:t>
            </a:r>
            <a:endParaRPr lang="en-US" altLang="zh-CN" sz="1400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/>
              <a:t>!=      </a:t>
            </a:r>
            <a:r>
              <a:rPr lang="zh-CN" altLang="en-US"/>
              <a:t>左右值不相等</a:t>
            </a:r>
            <a:endParaRPr lang="en-US" altLang="zh-CN" sz="1400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>
                <a:solidFill>
                  <a:srgbClr val="C00000"/>
                </a:solidFill>
              </a:rPr>
              <a:t>!==</a:t>
            </a:r>
            <a:r>
              <a:rPr lang="zh-CN" altLang="en-US">
                <a:solidFill>
                  <a:srgbClr val="C00000"/>
                </a:solidFill>
              </a:rPr>
              <a:t>   </a:t>
            </a:r>
            <a:r>
              <a:rPr lang="zh-CN" altLang="en-US" sz="1400">
                <a:solidFill>
                  <a:srgbClr val="C00000"/>
                </a:solidFill>
              </a:rPr>
              <a:t>  左右两边是否不全等</a:t>
            </a:r>
            <a:endParaRPr lang="en-US" altLang="zh-CN">
              <a:solidFill>
                <a:srgbClr val="C00000"/>
              </a:solidFill>
            </a:endParaRPr>
          </a:p>
          <a:p>
            <a:pPr marL="286385" indent="-285750"/>
            <a:r>
              <a:rPr lang="zh-CN" altLang="en-US" b="1"/>
              <a:t>结果</a:t>
            </a:r>
            <a:r>
              <a:rPr lang="zh-CN" altLang="en-US"/>
              <a:t>：</a:t>
            </a:r>
            <a:endParaRPr lang="en-US" altLang="zh-CN"/>
          </a:p>
          <a:p>
            <a:pPr marL="645795" lvl="1" indent="-285750">
              <a:buFont typeface="Wingdings" panose="05000000000000000000" pitchFamily="2" charset="2"/>
              <a:buChar char="Ø"/>
            </a:pPr>
            <a:r>
              <a:rPr lang="zh-CN" altLang="en-US"/>
              <a:t>比较结果为布尔类型，即只会得到 </a:t>
            </a:r>
            <a:r>
              <a:rPr lang="en-US" altLang="zh-CN">
                <a:solidFill>
                  <a:srgbClr val="C00000"/>
                </a:solidFill>
              </a:rPr>
              <a:t>true</a:t>
            </a:r>
            <a:r>
              <a:rPr lang="en-US" altLang="zh-CN"/>
              <a:t> </a:t>
            </a:r>
            <a:r>
              <a:rPr lang="zh-CN" altLang="en-US"/>
              <a:t>或 </a:t>
            </a:r>
            <a:r>
              <a:rPr lang="en-US" altLang="zh-CN">
                <a:solidFill>
                  <a:srgbClr val="C00000"/>
                </a:solidFill>
              </a:rPr>
              <a:t>false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比较运算符</a:t>
            </a:r>
          </a:p>
        </p:txBody>
      </p:sp>
      <p:sp>
        <p:nvSpPr>
          <p:cNvPr id="5" name="文本占位符 2"/>
          <p:cNvSpPr txBox="1"/>
          <p:nvPr/>
        </p:nvSpPr>
        <p:spPr>
          <a:xfrm>
            <a:off x="838199" y="913931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文本占位符 3"/>
          <p:cNvSpPr txBox="1"/>
          <p:nvPr/>
        </p:nvSpPr>
        <p:spPr>
          <a:xfrm>
            <a:off x="6324280" y="1591200"/>
            <a:ext cx="5198853" cy="455040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zh-CN" altLang="en-US" b="1"/>
              <a:t>对比：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/>
              <a:t>=  </a:t>
            </a:r>
            <a:r>
              <a:rPr lang="zh-CN" altLang="en-US"/>
              <a:t>    是赋值</a:t>
            </a:r>
            <a:endParaRPr lang="en-US" altLang="zh-CN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C00000"/>
                </a:solidFill>
              </a:rPr>
              <a:t>===  </a:t>
            </a:r>
            <a:r>
              <a:rPr lang="zh-CN" altLang="en-US">
                <a:solidFill>
                  <a:srgbClr val="C00000"/>
                </a:solidFill>
              </a:rPr>
              <a:t>是全等 </a:t>
            </a:r>
            <a:endParaRPr lang="en-US" altLang="zh-CN">
              <a:solidFill>
                <a:srgbClr val="C00000"/>
              </a:solidFill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/>
              <a:t>==    </a:t>
            </a:r>
            <a:r>
              <a:rPr lang="zh-CN" altLang="en-US"/>
              <a:t>是判断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运算符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算术运算符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赋值运算符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一元运算符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比较运算符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逻辑运算符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运算符优先级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/>
              <a:t>使用场景：</a:t>
            </a:r>
            <a:r>
              <a:rPr lang="zh-CN" altLang="en-US"/>
              <a:t>可以把</a:t>
            </a:r>
            <a:r>
              <a:rPr lang="zh-CN" altLang="en-US">
                <a:solidFill>
                  <a:srgbClr val="C00000"/>
                </a:solidFill>
              </a:rPr>
              <a:t>多个布尔值</a:t>
            </a:r>
            <a:r>
              <a:rPr lang="zh-CN" altLang="en-US"/>
              <a:t>放到一起运算，最终返回一个布尔值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5.5 </a:t>
            </a:r>
            <a:r>
              <a:rPr lang="zh-CN" altLang="en-US"/>
              <a:t>逻辑运算符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6" y="2341301"/>
            <a:ext cx="9609789" cy="36954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逻辑运算符</a:t>
            </a:r>
            <a:r>
              <a:rPr lang="zh-CN" altLang="en-US">
                <a:sym typeface="Wingdings" panose="05000000000000000000" pitchFamily="2" charset="2"/>
              </a:rPr>
              <a:t>   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5.5 </a:t>
            </a:r>
            <a:r>
              <a:rPr lang="zh-CN" altLang="en-US"/>
              <a:t>逻辑运算符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5962" y="2264833"/>
          <a:ext cx="10610636" cy="194310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95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4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2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21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18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日常读法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特点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口诀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8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&amp;&amp;</a:t>
                      </a:r>
                      <a:endParaRPr lang="zh-CN" altLang="en-US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并且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符号两边有一个假的结果为假</a:t>
                      </a:r>
                      <a:endParaRPr lang="en-US" altLang="zh-CN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一假则假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||</a:t>
                      </a:r>
                      <a:endParaRPr lang="zh-CN" altLang="en-US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符号两边有一个真的结果为真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一真则真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</a:t>
                      </a:r>
                      <a:endParaRPr lang="zh-CN" altLang="en-US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变</a:t>
                      </a:r>
                      <a:r>
                        <a:rPr lang="en-US" altLang="zh-CN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</a:p>
                    <a:p>
                      <a:pPr algn="ctr"/>
                      <a:r>
                        <a:rPr lang="en-US" altLang="zh-CN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变</a:t>
                      </a:r>
                      <a:r>
                        <a:rPr lang="en-US" altLang="zh-CN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endParaRPr lang="zh-CN" altLang="en-US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真变假，假变真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267" y="4596436"/>
            <a:ext cx="7735568" cy="16148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矩形 6"/>
          <p:cNvSpPr/>
          <p:nvPr/>
        </p:nvSpPr>
        <p:spPr>
          <a:xfrm>
            <a:off x="4064000" y="5320722"/>
            <a:ext cx="2946400" cy="38581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7" y="4880055"/>
            <a:ext cx="3466667" cy="52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逻辑运算符</a:t>
            </a:r>
            <a:r>
              <a:rPr lang="zh-CN" altLang="en-US">
                <a:sym typeface="Wingdings" panose="05000000000000000000" pitchFamily="2" charset="2"/>
              </a:rPr>
              <a:t>   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5.5 </a:t>
            </a:r>
            <a:r>
              <a:rPr lang="zh-CN" altLang="en-US"/>
              <a:t>逻辑运算符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29723" y="2283486"/>
          <a:ext cx="8157742" cy="3135181"/>
        </p:xfrm>
        <a:graphic>
          <a:graphicData uri="http://schemas.openxmlformats.org/drawingml/2006/table">
            <a:tbl>
              <a:tblPr/>
              <a:tblGrid>
                <a:gridCol w="770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7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7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60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&amp;&amp; B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|| B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!A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9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base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true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false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true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true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false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false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true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false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true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true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true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false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817616" y="5657334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一假则假</a:t>
            </a:r>
          </a:p>
        </p:txBody>
      </p:sp>
      <p:sp>
        <p:nvSpPr>
          <p:cNvPr id="5" name="矩形 4"/>
          <p:cNvSpPr/>
          <p:nvPr/>
        </p:nvSpPr>
        <p:spPr>
          <a:xfrm>
            <a:off x="6011753" y="5657334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一真则真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24984" y="912707"/>
            <a:ext cx="5760000" cy="4708800"/>
          </a:xfrm>
        </p:spPr>
        <p:txBody>
          <a:bodyPr/>
          <a:lstStyle/>
          <a:p>
            <a:pPr marL="702945" lvl="1" indent="-342900">
              <a:lnSpc>
                <a:spcPct val="150000"/>
              </a:lnSpc>
              <a:buAutoNum type="arabicPeriod"/>
            </a:pPr>
            <a:r>
              <a:rPr lang="zh-CN" altLang="en-US" sz="16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逻辑运算符有哪三个？</a:t>
            </a:r>
            <a:endParaRPr lang="en-US" altLang="zh-CN" sz="1600" b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5539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</a:t>
            </a:r>
            <a:r>
              <a:rPr lang="en-US" altLang="zh-CN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&amp;&amp;</a:t>
            </a:r>
            <a:r>
              <a:rPr lang="en-US" altLang="zh-CN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   </a:t>
            </a:r>
            <a:r>
              <a:rPr lang="zh-CN" altLang="en-US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</a:t>
            </a:r>
            <a:r>
              <a:rPr lang="en-US" altLang="zh-CN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||</a:t>
            </a:r>
            <a:r>
              <a:rPr lang="en-US" altLang="zh-CN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    </a:t>
            </a:r>
            <a:r>
              <a:rPr lang="zh-CN" altLang="en-US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</a:t>
            </a:r>
            <a:r>
              <a:rPr lang="en-US" altLang="zh-CN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</a:t>
            </a:r>
            <a:r>
              <a:rPr lang="en-US" altLang="zh-CN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	</a:t>
            </a:r>
          </a:p>
          <a:p>
            <a:pPr marL="702945" lvl="1" indent="-342900">
              <a:lnSpc>
                <a:spcPct val="150000"/>
              </a:lnSpc>
              <a:buAutoNum type="arabicPeriod"/>
            </a:pPr>
            <a:r>
              <a:rPr lang="zh-CN" altLang="en-US" sz="16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逻辑与怎么记忆呢？逻辑或怎么记忆呢？</a:t>
            </a:r>
            <a:endParaRPr lang="en-US" altLang="zh-CN" sz="1600" b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5539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逻辑与：</a:t>
            </a:r>
            <a:r>
              <a:rPr lang="zh-CN" altLang="en-US" sz="16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一假则假</a:t>
            </a:r>
            <a:endParaRPr lang="en-US" altLang="zh-CN" sz="1665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5539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逻辑或：</a:t>
            </a:r>
            <a:r>
              <a:rPr lang="zh-CN" altLang="en-US" sz="16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一真则真</a:t>
            </a:r>
            <a:r>
              <a:rPr lang="en-US" altLang="zh-CN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endParaRPr lang="en-US" altLang="zh-CN" sz="1600" b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02945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判断一个变量 </a:t>
            </a:r>
            <a:r>
              <a:rPr lang="en-US" altLang="zh-CN" sz="1600" b="0" err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num</a:t>
            </a:r>
            <a:r>
              <a:rPr lang="en-US" altLang="zh-CN" sz="16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是否大于</a:t>
            </a:r>
            <a:r>
              <a:rPr lang="en-US" altLang="zh-CN" sz="16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en-US" sz="16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且小于</a:t>
            </a:r>
            <a:r>
              <a:rPr lang="en-US" altLang="zh-CN" sz="16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lang="zh-CN" altLang="en-US" sz="1600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怎么写？</a:t>
            </a:r>
            <a:endParaRPr lang="en-US" altLang="zh-CN" sz="1600" b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65" b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665" b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num</a:t>
            </a:r>
            <a:r>
              <a:rPr lang="zh-CN" altLang="en-US" sz="1665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65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5  </a:t>
            </a:r>
            <a:r>
              <a:rPr lang="en-US" altLang="zh-CN" sz="16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&amp;&amp;</a:t>
            </a:r>
            <a:r>
              <a:rPr lang="en-US" altLang="zh-CN" sz="1665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1665" b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num</a:t>
            </a:r>
            <a:r>
              <a:rPr lang="zh-CN" altLang="en-US" sz="1665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65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判断一个数是</a:t>
            </a:r>
            <a:r>
              <a:rPr lang="en-US" altLang="zh-CN"/>
              <a:t>4</a:t>
            </a:r>
            <a:r>
              <a:rPr lang="zh-CN" altLang="en-US"/>
              <a:t>的倍数，且不是</a:t>
            </a:r>
            <a:r>
              <a:rPr lang="en-US" altLang="zh-CN"/>
              <a:t>100</a:t>
            </a:r>
            <a:r>
              <a:rPr lang="zh-CN" altLang="en-US"/>
              <a:t>的倍数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需求：用户输入一个，判断这个数是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4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的倍数，并且不是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的倍数，如果是则页面弹出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true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，否则弹出 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false</a:t>
            </a: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①：输入数据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②：处理数据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）判断条件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 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倍数怎么判断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ea typeface="Alibaba PuHuiTi R" pitchFamily="18" charset="-122"/>
              </a:rPr>
              <a:t>③：输出结果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31" y="4346296"/>
            <a:ext cx="5432711" cy="21693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13944" y="3783815"/>
            <a:ext cx="12474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→ 能被整除</a:t>
            </a:r>
          </a:p>
        </p:txBody>
      </p:sp>
      <p:sp>
        <p:nvSpPr>
          <p:cNvPr id="4" name="矩形 3"/>
          <p:cNvSpPr/>
          <p:nvPr/>
        </p:nvSpPr>
        <p:spPr>
          <a:xfrm>
            <a:off x="6721088" y="3783815"/>
            <a:ext cx="13227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→  余数是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 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运算符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算术运算符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赋值运算符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一元运算符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比较运算符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逻辑运算符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运算符优先级</a:t>
            </a:r>
            <a:endParaRPr lang="en-US" altLang="zh-CN">
              <a:solidFill>
                <a:srgbClr val="C00000"/>
              </a:solidFill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5.6 </a:t>
            </a:r>
            <a:r>
              <a:rPr lang="zh-CN" altLang="en-US" sz="2000" b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运算符优先级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354134"/>
            <a:ext cx="10720800" cy="5114400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C00000"/>
                </a:solidFill>
              </a:rPr>
              <a:t>逻辑运算符优先级： ！</a:t>
            </a:r>
            <a:r>
              <a:rPr lang="en-US" altLang="zh-CN">
                <a:solidFill>
                  <a:srgbClr val="C00000"/>
                </a:solidFill>
              </a:rPr>
              <a:t>&gt; &amp;&amp; &gt;  ||  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42" y="1871324"/>
            <a:ext cx="4373238" cy="32899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5.6 </a:t>
            </a:r>
            <a:r>
              <a:rPr lang="zh-CN" altLang="en-US" sz="2000" b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运算符优先级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27493" y="1591200"/>
            <a:ext cx="10720800" cy="5114400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pPr marL="228600" indent="-228600">
              <a:buFont typeface="Wingdings" panose="05000000000000000000" pitchFamily="2" charset="2"/>
              <a:buChar char="l"/>
            </a:pPr>
            <a:endParaRPr lang="en-US" altLang="zh-CN"/>
          </a:p>
          <a:p>
            <a:endParaRPr lang="en-US" altLang="zh-CN"/>
          </a:p>
        </p:txBody>
      </p:sp>
      <p:sp>
        <p:nvSpPr>
          <p:cNvPr id="7" name="文本占位符 2"/>
          <p:cNvSpPr txBox="1"/>
          <p:nvPr/>
        </p:nvSpPr>
        <p:spPr>
          <a:xfrm>
            <a:off x="651613" y="1591200"/>
            <a:ext cx="9845675" cy="51719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目标：掌握运算符优先级，能判断运算符执行的顺序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873501"/>
            <a:ext cx="8971428" cy="1466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3" y="2315908"/>
            <a:ext cx="9200000" cy="952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 基础第一天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变量、数据类型、运算符</a:t>
            </a:r>
            <a:endParaRPr lang="zh-CN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61887" y="855134"/>
          <a:ext cx="9382760" cy="5604937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52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6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7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1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单词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效果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149">
                <a:tc rowSpan="4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输入输出语句</a:t>
                      </a:r>
                      <a:endParaRPr lang="en-US" altLang="zh-CN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alert(‘</a:t>
                      </a:r>
                      <a:r>
                        <a:rPr lang="zh-CN" altLang="en-US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页面弹出警示框</a:t>
                      </a: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输出语句，页面弹出警示框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document.write(‘</a:t>
                      </a:r>
                      <a:r>
                        <a:rPr lang="zh-CN" altLang="en-US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页面打印输出</a:t>
                      </a: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输出语句，页面文档打印输出</a:t>
                      </a:r>
                      <a:endParaRPr lang="zh-CN" altLang="en-US" sz="14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console.log(‘</a:t>
                      </a:r>
                      <a:r>
                        <a:rPr lang="zh-CN" altLang="en-US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控制台打印输出</a:t>
                      </a: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输出语句，控制台输出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prompt(‘</a:t>
                      </a:r>
                      <a:r>
                        <a:rPr lang="zh-CN" altLang="en-US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请输入姓名</a:t>
                      </a: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:’)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输入语句，输入对话框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1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声明变量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dirty="0">
                          <a:solidFill>
                            <a:srgbClr val="AD2B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let  </a:t>
                      </a: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 = 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声明变量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1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声明常量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dirty="0">
                          <a:solidFill>
                            <a:srgbClr val="AD2B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const </a:t>
                      </a: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pi = 3.14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声明常量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149">
                <a:tc row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基本数据类型</a:t>
                      </a:r>
                      <a:endParaRPr lang="zh-CN" altLang="en-US" sz="1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number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数字类型</a:t>
                      </a:r>
                      <a:endParaRPr lang="zh-CN" altLang="en-US" sz="14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字符串类型</a:t>
                      </a:r>
                      <a:endParaRPr lang="zh-CN" altLang="en-US" sz="14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布尔类型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undefined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未定义类型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空类型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11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运算符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算术运算符、比较运算符、逻辑运算符、一元运算符、赋值运算符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5946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JavaScript</a:t>
            </a:r>
            <a:r>
              <a:rPr lang="zh-CN" altLang="en-US">
                <a:solidFill>
                  <a:schemeClr val="tx1"/>
                </a:solidFill>
              </a:rPr>
              <a:t>介绍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变量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常量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数据类型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实战案例</a:t>
            </a:r>
            <a:endParaRPr lang="en-US" altLang="zh-CN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  <a:r>
              <a:rPr lang="en-US" altLang="zh-CN"/>
              <a:t>-</a:t>
            </a:r>
            <a:r>
              <a:rPr lang="zh-CN" altLang="en-US"/>
              <a:t>用户订单详情案例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需求：用户输入商品价格和商品数量，以及收货地址，页面显示商品订单信息表格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3" y="2412509"/>
            <a:ext cx="9359386" cy="2032981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用户订单信息案例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需求：用户输入商品价格和商品数量，以及收货地址，可以自动打印订单信息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①：输入数据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需要输入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个数据，所以需要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个变量来存储   价格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price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、数量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num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、地址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address</a:t>
            </a: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②：处理数据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需要计算总的价格保存变量：总计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total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=  price *  num </a:t>
            </a: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③：输出数据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>
                <a:ea typeface="Alibaba PuHuiTi R" pitchFamily="18" charset="-122"/>
              </a:rPr>
              <a:t>      </a:t>
            </a:r>
            <a:r>
              <a:rPr lang="zh-CN" altLang="en-US"/>
              <a:t>页面打印生成表格，里面填充数据，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使用模板字符串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6" y="5062086"/>
            <a:ext cx="7306733" cy="1587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下面可能出现的原因是什么？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分析：</a:t>
            </a:r>
            <a:endParaRPr lang="en-US" altLang="zh-CN"/>
          </a:p>
          <a:p>
            <a:r>
              <a:rPr lang="en-US" altLang="zh-CN" err="1"/>
              <a:t>const</a:t>
            </a:r>
            <a:r>
              <a:rPr lang="en-US" altLang="zh-CN"/>
              <a:t> </a:t>
            </a:r>
            <a:r>
              <a:rPr lang="zh-CN" altLang="en-US"/>
              <a:t>声明的时候必须要赋值，进行初始化</a:t>
            </a: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六</a:t>
            </a:r>
            <a:r>
              <a:rPr lang="en-US" altLang="zh-CN">
                <a:solidFill>
                  <a:srgbClr val="C00000"/>
                </a:solidFill>
              </a:rPr>
              <a:t>. </a:t>
            </a:r>
            <a:r>
              <a:rPr lang="zh-CN" altLang="en-US">
                <a:solidFill>
                  <a:srgbClr val="C00000"/>
                </a:solidFill>
              </a:rPr>
              <a:t>常见错误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93" y="4097034"/>
            <a:ext cx="6895238" cy="99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81" y="2295085"/>
            <a:ext cx="7428571" cy="14380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247" y="2176037"/>
            <a:ext cx="3123809" cy="16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下面可能出现的原因是什么？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分析：</a:t>
            </a:r>
            <a:endParaRPr lang="en-US" altLang="zh-CN"/>
          </a:p>
          <a:p>
            <a:r>
              <a:rPr lang="zh-CN" altLang="en-US"/>
              <a:t>提示 </a:t>
            </a:r>
            <a:r>
              <a:rPr lang="en-US" altLang="zh-CN"/>
              <a:t>age</a:t>
            </a:r>
            <a:r>
              <a:rPr lang="zh-CN" altLang="en-US"/>
              <a:t>变量没有定义过</a:t>
            </a:r>
            <a:endParaRPr lang="en-US" altLang="zh-CN"/>
          </a:p>
          <a:p>
            <a:r>
              <a:rPr lang="zh-CN" altLang="en-US"/>
              <a:t>很可能 </a:t>
            </a:r>
            <a:r>
              <a:rPr lang="en-US" altLang="zh-CN"/>
              <a:t>age </a:t>
            </a:r>
            <a:r>
              <a:rPr lang="zh-CN" altLang="en-US"/>
              <a:t>变量没有声明和赋值</a:t>
            </a:r>
            <a:endParaRPr lang="en-US" altLang="zh-CN"/>
          </a:p>
          <a:p>
            <a:r>
              <a:rPr lang="zh-CN" altLang="en-US"/>
              <a:t>或者我们输出变量名和声明的变量不一致引起的（简单说写错变量名了）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六</a:t>
            </a:r>
            <a:r>
              <a:rPr lang="en-US" altLang="zh-CN">
                <a:solidFill>
                  <a:srgbClr val="C00000"/>
                </a:solidFill>
              </a:rPr>
              <a:t>. </a:t>
            </a:r>
            <a:r>
              <a:rPr lang="zh-CN" altLang="en-US">
                <a:solidFill>
                  <a:srgbClr val="C00000"/>
                </a:solidFill>
              </a:rPr>
              <a:t>常见错误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9" y="2283429"/>
            <a:ext cx="6504762" cy="11904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943" y="4198228"/>
            <a:ext cx="5019048" cy="609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下面可能出现的原因是什么？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分析：</a:t>
            </a:r>
            <a:endParaRPr lang="en-US" altLang="zh-CN"/>
          </a:p>
          <a:p>
            <a:r>
              <a:rPr lang="zh-CN" altLang="en-US"/>
              <a:t>提示 </a:t>
            </a:r>
            <a:r>
              <a:rPr lang="en-US" altLang="zh-CN"/>
              <a:t>“age”</a:t>
            </a:r>
            <a:r>
              <a:rPr lang="zh-CN" altLang="en-US"/>
              <a:t>已经声明</a:t>
            </a:r>
            <a:endParaRPr lang="en-US" altLang="zh-CN"/>
          </a:p>
          <a:p>
            <a:r>
              <a:rPr lang="zh-CN" altLang="en-US"/>
              <a:t>很大概率是因为重复声明了一个变量。</a:t>
            </a:r>
            <a:endParaRPr lang="en-US" altLang="zh-CN"/>
          </a:p>
          <a:p>
            <a:r>
              <a:rPr lang="zh-CN" altLang="en-US"/>
              <a:t>注意</a:t>
            </a:r>
            <a:r>
              <a:rPr lang="en-US" altLang="zh-CN"/>
              <a:t>let </a:t>
            </a:r>
            <a:r>
              <a:rPr lang="zh-CN" altLang="en-US"/>
              <a:t>或者</a:t>
            </a:r>
            <a:r>
              <a:rPr lang="en-US" altLang="zh-CN" err="1"/>
              <a:t>const</a:t>
            </a:r>
            <a:r>
              <a:rPr lang="en-US" altLang="zh-CN"/>
              <a:t>  </a:t>
            </a:r>
            <a:r>
              <a:rPr lang="zh-CN" altLang="en-US"/>
              <a:t>不允许多次声明同一个变量</a:t>
            </a: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六</a:t>
            </a:r>
            <a:r>
              <a:rPr lang="en-US" altLang="zh-CN">
                <a:solidFill>
                  <a:srgbClr val="C00000"/>
                </a:solidFill>
              </a:rPr>
              <a:t>. </a:t>
            </a:r>
            <a:r>
              <a:rPr lang="zh-CN" altLang="en-US">
                <a:solidFill>
                  <a:srgbClr val="C00000"/>
                </a:solidFill>
              </a:rPr>
              <a:t>常见错误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09" y="2191904"/>
            <a:ext cx="7952381" cy="154285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628" y="2125237"/>
            <a:ext cx="3123809" cy="16761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809" y="4848828"/>
            <a:ext cx="6419048" cy="119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下面可能出现的原因是什么？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zh-CN" altLang="en-US"/>
              <a:t>分析：</a:t>
            </a:r>
            <a:endParaRPr lang="en-US" altLang="zh-CN"/>
          </a:p>
          <a:p>
            <a:r>
              <a:rPr lang="zh-CN" altLang="en-US"/>
              <a:t>常量被重新赋值了</a:t>
            </a:r>
            <a:endParaRPr lang="en-US" altLang="zh-CN"/>
          </a:p>
          <a:p>
            <a:r>
              <a:rPr lang="zh-CN" altLang="en-US"/>
              <a:t>常量不能被重新赋值</a:t>
            </a: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六</a:t>
            </a:r>
            <a:r>
              <a:rPr lang="en-US" altLang="zh-CN">
                <a:solidFill>
                  <a:srgbClr val="C00000"/>
                </a:solidFill>
              </a:rPr>
              <a:t>. </a:t>
            </a:r>
            <a:r>
              <a:rPr lang="zh-CN" altLang="en-US">
                <a:solidFill>
                  <a:srgbClr val="C00000"/>
                </a:solidFill>
              </a:rPr>
              <a:t>常见错误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91" y="2228305"/>
            <a:ext cx="7580952" cy="16380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629" y="2209257"/>
            <a:ext cx="3123809" cy="1676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353" y="4575281"/>
            <a:ext cx="6504762" cy="11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/>
              <a:t>let </a:t>
            </a:r>
            <a:r>
              <a:rPr lang="zh-CN" altLang="en-US" b="1"/>
              <a:t>和 </a:t>
            </a:r>
            <a:r>
              <a:rPr lang="en-US" altLang="zh-CN" b="1" err="1"/>
              <a:t>var</a:t>
            </a:r>
            <a:r>
              <a:rPr lang="en-US" altLang="zh-CN" b="1"/>
              <a:t> </a:t>
            </a:r>
            <a:r>
              <a:rPr lang="zh-CN" altLang="en-US" b="1"/>
              <a:t>区别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/>
              <a:t>在较旧的</a:t>
            </a:r>
            <a:r>
              <a:rPr lang="en-US" altLang="zh-CN"/>
              <a:t>JavaScript</a:t>
            </a:r>
            <a:r>
              <a:rPr lang="zh-CN" altLang="en-US"/>
              <a:t>，使用关键字 </a:t>
            </a:r>
            <a:r>
              <a:rPr lang="en-US" altLang="zh-CN" err="1"/>
              <a:t>var</a:t>
            </a:r>
            <a:r>
              <a:rPr lang="en-US" altLang="zh-CN"/>
              <a:t> </a:t>
            </a:r>
            <a:r>
              <a:rPr lang="zh-CN" altLang="en-US"/>
              <a:t>来声明变量</a:t>
            </a:r>
            <a:r>
              <a:rPr lang="en-US" altLang="zh-CN"/>
              <a:t> </a:t>
            </a:r>
            <a:r>
              <a:rPr lang="zh-CN" altLang="en-US"/>
              <a:t>，而不是 </a:t>
            </a:r>
            <a:r>
              <a:rPr lang="en-US" altLang="zh-CN"/>
              <a:t>let</a:t>
            </a:r>
            <a:r>
              <a:rPr lang="zh-CN" altLang="en-US"/>
              <a:t>。</a:t>
            </a:r>
            <a:endParaRPr lang="en-US" altLang="zh-CN"/>
          </a:p>
          <a:p>
            <a:pPr marL="0" indent="0">
              <a:buNone/>
            </a:pPr>
            <a:r>
              <a:rPr lang="en-US" altLang="zh-CN" err="1"/>
              <a:t>var</a:t>
            </a:r>
            <a:r>
              <a:rPr lang="en-US" altLang="zh-CN"/>
              <a:t> </a:t>
            </a:r>
            <a:r>
              <a:rPr lang="zh-CN" altLang="en-US"/>
              <a:t>现在开发中一般不再使用它，只是我们可能再老版程序中看到它。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/>
              <a:t>l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et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为了解决 </a:t>
            </a:r>
            <a:r>
              <a:rPr lang="en-US" altLang="zh-CN" err="1">
                <a:solidFill>
                  <a:schemeClr val="tx1">
                    <a:lumMod val="85000"/>
                    <a:lumOff val="15000"/>
                  </a:schemeClr>
                </a:solidFill>
              </a:rPr>
              <a:t>var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的一些问题。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err="1"/>
              <a:t>v</a:t>
            </a:r>
            <a:r>
              <a:rPr lang="en-US" altLang="zh-CN" err="1">
                <a:solidFill>
                  <a:schemeClr val="tx1">
                    <a:lumMod val="85000"/>
                    <a:lumOff val="15000"/>
                  </a:schemeClr>
                </a:solidFill>
              </a:rPr>
              <a:t>ar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声明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可以先使用 在声明 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不合理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err="1">
                <a:solidFill>
                  <a:schemeClr val="tx1">
                    <a:lumMod val="85000"/>
                    <a:lumOff val="15000"/>
                  </a:schemeClr>
                </a:solidFill>
              </a:rPr>
              <a:t>var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声明过的变量可以重复声明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不合理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比如变量提升、全局变量、没有块级作用域等等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b="1"/>
              <a:t>结论：</a:t>
            </a:r>
            <a:endParaRPr lang="en-US" altLang="zh-CN" b="1"/>
          </a:p>
          <a:p>
            <a:pPr marL="0" indent="0">
              <a:buNone/>
            </a:pPr>
            <a:r>
              <a:rPr lang="en-US" altLang="zh-CN" err="1">
                <a:solidFill>
                  <a:srgbClr val="C00000"/>
                </a:solidFill>
              </a:rPr>
              <a:t>var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就是个</a:t>
            </a:r>
            <a:r>
              <a:rPr lang="en-US" altLang="zh-CN">
                <a:solidFill>
                  <a:srgbClr val="C00000"/>
                </a:solidFill>
              </a:rPr>
              <a:t>bug</a:t>
            </a:r>
            <a:r>
              <a:rPr lang="zh-CN" altLang="en-US">
                <a:solidFill>
                  <a:srgbClr val="C00000"/>
                </a:solidFill>
              </a:rPr>
              <a:t>，别迷恋它了，以后声明变量我们统一使用 </a:t>
            </a:r>
            <a:r>
              <a:rPr lang="en-US" altLang="zh-CN">
                <a:solidFill>
                  <a:srgbClr val="C00000"/>
                </a:solidFill>
              </a:rPr>
              <a:t>let 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变量拓展</a:t>
            </a:r>
            <a:r>
              <a:rPr lang="en-US" altLang="zh-CN" dirty="0"/>
              <a:t>-let</a:t>
            </a:r>
            <a:r>
              <a:rPr lang="zh-CN" altLang="en-US" dirty="0"/>
              <a:t>和</a:t>
            </a:r>
            <a:r>
              <a:rPr lang="en-US" altLang="zh-CN" dirty="0"/>
              <a:t>var</a:t>
            </a:r>
            <a:r>
              <a:rPr lang="zh-CN" altLang="en-US" dirty="0"/>
              <a:t>的区别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927" y="2245896"/>
            <a:ext cx="956102" cy="946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646" y="2171277"/>
            <a:ext cx="1216716" cy="1020657"/>
          </a:xfrm>
          <a:prstGeom prst="rect">
            <a:avLst/>
          </a:prstGeom>
        </p:spPr>
      </p:pic>
      <p:sp>
        <p:nvSpPr>
          <p:cNvPr id="4" name="禁止符 3"/>
          <p:cNvSpPr/>
          <p:nvPr/>
        </p:nvSpPr>
        <p:spPr>
          <a:xfrm>
            <a:off x="7877108" y="2145172"/>
            <a:ext cx="1219740" cy="1147485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832343"/>
              </p:ext>
            </p:extLst>
          </p:nvPr>
        </p:nvGraphicFramePr>
        <p:xfrm>
          <a:off x="1561887" y="855134"/>
          <a:ext cx="9382760" cy="5604937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52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6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7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1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单词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效果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149">
                <a:tc rowSpan="4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输入输出语句</a:t>
                      </a:r>
                      <a:endParaRPr lang="en-US" altLang="zh-CN" sz="140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alert(‘</a:t>
                      </a:r>
                      <a:r>
                        <a:rPr lang="zh-CN" altLang="en-US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页面弹出警示框</a:t>
                      </a: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输出语句，页面弹出警示框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document.write(‘</a:t>
                      </a:r>
                      <a:r>
                        <a:rPr lang="zh-CN" altLang="en-US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页面打印输出</a:t>
                      </a: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输出语句，页面文档打印输出</a:t>
                      </a:r>
                      <a:endParaRPr lang="zh-CN" altLang="en-US" sz="14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console.log(‘</a:t>
                      </a:r>
                      <a:r>
                        <a:rPr lang="zh-CN" altLang="en-US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控制台打印输出</a:t>
                      </a: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输出语句，控制台输出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prompt(‘</a:t>
                      </a:r>
                      <a:r>
                        <a:rPr lang="zh-CN" altLang="en-US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请输入姓名</a:t>
                      </a:r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:’)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输入语句，输入对话框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1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声明变量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dirty="0">
                          <a:solidFill>
                            <a:srgbClr val="AD2B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let  </a:t>
                      </a: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 = 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声明变量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1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声明常量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dirty="0">
                          <a:solidFill>
                            <a:srgbClr val="AD2B26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const </a:t>
                      </a: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pi = 3.14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声明常量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149">
                <a:tc row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基本数据类型</a:t>
                      </a:r>
                      <a:endParaRPr lang="zh-CN" altLang="en-US" sz="1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number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数字类型</a:t>
                      </a:r>
                      <a:endParaRPr lang="zh-CN" altLang="en-US" sz="14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字符串类型</a:t>
                      </a:r>
                      <a:endParaRPr lang="zh-CN" altLang="en-US" sz="14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布尔类型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undefined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未定义类型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1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b="0" i="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空类型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11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运算符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kern="1200">
                          <a:solidFill>
                            <a:schemeClr val="dk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算术运算符、比较运算符、逻辑运算符、一元运算符、赋值运算符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JavaScript</a:t>
            </a:r>
            <a:r>
              <a:rPr lang="zh-CN" altLang="en-US">
                <a:solidFill>
                  <a:srgbClr val="C00000"/>
                </a:solidFill>
              </a:rPr>
              <a:t>介绍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变量</a:t>
            </a:r>
            <a:endParaRPr lang="en-US" altLang="zh-CN"/>
          </a:p>
          <a:p>
            <a:r>
              <a:rPr lang="zh-CN" altLang="en-US"/>
              <a:t>常量</a:t>
            </a:r>
            <a:endParaRPr lang="en-US" altLang="zh-CN"/>
          </a:p>
          <a:p>
            <a:r>
              <a:rPr lang="zh-CN" altLang="en-US"/>
              <a:t>数据类型</a:t>
            </a:r>
            <a:endParaRPr lang="en-US" altLang="zh-CN"/>
          </a:p>
          <a:p>
            <a:r>
              <a:rPr lang="zh-CN" altLang="en-US"/>
              <a:t>运算符</a:t>
            </a:r>
            <a:endParaRPr lang="en-US" altLang="zh-CN"/>
          </a:p>
          <a:p>
            <a:r>
              <a:rPr lang="zh-CN" altLang="en-US"/>
              <a:t>实战案例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JavaScript </a:t>
            </a:r>
            <a:r>
              <a:rPr lang="zh-CN" altLang="en-US"/>
              <a:t>介绍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计算机基础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JavaScript </a:t>
            </a:r>
            <a:r>
              <a:rPr lang="zh-CN" altLang="en-US" dirty="0">
                <a:solidFill>
                  <a:srgbClr val="C00000"/>
                </a:solidFill>
              </a:rPr>
              <a:t>是什么</a:t>
            </a:r>
            <a:r>
              <a:rPr lang="en-US" altLang="zh-CN" dirty="0">
                <a:solidFill>
                  <a:srgbClr val="C00000"/>
                </a:solidFill>
              </a:rPr>
              <a:t>? </a:t>
            </a:r>
            <a:r>
              <a:rPr lang="zh-CN" altLang="en-US" dirty="0">
                <a:solidFill>
                  <a:srgbClr val="C00000"/>
                </a:solidFill>
              </a:rPr>
              <a:t>怎么写</a:t>
            </a:r>
            <a:r>
              <a:rPr lang="en-US" altLang="zh-CN" dirty="0">
                <a:solidFill>
                  <a:srgbClr val="C00000"/>
                </a:solidFill>
              </a:rPr>
              <a:t>?</a:t>
            </a:r>
            <a:endParaRPr lang="zh-CN" altLang="en-US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输入和输出语句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</a:t>
            </a:r>
            <a:r>
              <a:rPr lang="zh-CN" altLang="en-US" dirty="0"/>
              <a:t>计算机的组成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3C36929-FCAB-E5F4-17DA-235E3860133C}"/>
              </a:ext>
            </a:extLst>
          </p:cNvPr>
          <p:cNvGrpSpPr/>
          <p:nvPr/>
        </p:nvGrpSpPr>
        <p:grpSpPr>
          <a:xfrm>
            <a:off x="5350881" y="5855768"/>
            <a:ext cx="1986808" cy="1029714"/>
            <a:chOff x="4600014" y="1519422"/>
            <a:chExt cx="1986808" cy="102971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F23161E-5482-81BB-E62C-AE9CEEC05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5206" y="1519422"/>
              <a:ext cx="1241616" cy="102971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A67644A-56CF-6ABF-D2CD-AF2879FA3B78}"/>
                </a:ext>
              </a:extLst>
            </p:cNvPr>
            <p:cNvSpPr txBox="1"/>
            <p:nvPr/>
          </p:nvSpPr>
          <p:spPr>
            <a:xfrm flipH="1">
              <a:off x="4600014" y="1834224"/>
              <a:ext cx="960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计算机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71E9A1D-401A-5DB8-E38A-A86287738D85}"/>
              </a:ext>
            </a:extLst>
          </p:cNvPr>
          <p:cNvSpPr txBox="1"/>
          <p:nvPr/>
        </p:nvSpPr>
        <p:spPr>
          <a:xfrm>
            <a:off x="1160535" y="49578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硬件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90B9D4-8BB5-47D9-7E15-8DD3116AC873}"/>
              </a:ext>
            </a:extLst>
          </p:cNvPr>
          <p:cNvSpPr txBox="1"/>
          <p:nvPr/>
        </p:nvSpPr>
        <p:spPr>
          <a:xfrm>
            <a:off x="310770" y="26645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软件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4CA78E7-7270-8B76-83BC-246336BDB5BB}"/>
              </a:ext>
            </a:extLst>
          </p:cNvPr>
          <p:cNvSpPr txBox="1"/>
          <p:nvPr/>
        </p:nvSpPr>
        <p:spPr>
          <a:xfrm>
            <a:off x="909916" y="34290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操作系统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A857BBF-B53B-578A-D84D-6518E808748F}"/>
              </a:ext>
            </a:extLst>
          </p:cNvPr>
          <p:cNvSpPr txBox="1"/>
          <p:nvPr/>
        </p:nvSpPr>
        <p:spPr>
          <a:xfrm>
            <a:off x="903978" y="19179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应用程序</a:t>
            </a: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7FFD96C8-2D72-588C-EDFE-2F33B5D2FE86}"/>
              </a:ext>
            </a:extLst>
          </p:cNvPr>
          <p:cNvCxnSpPr>
            <a:cxnSpLocks/>
            <a:stCxn id="24" idx="0"/>
            <a:endCxn id="28" idx="1"/>
          </p:cNvCxnSpPr>
          <p:nvPr/>
        </p:nvCxnSpPr>
        <p:spPr>
          <a:xfrm rot="5400000" flipH="1" flipV="1">
            <a:off x="526440" y="2287048"/>
            <a:ext cx="561979" cy="1930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9876E720-44FA-C5EC-469D-CAB8F4A325CA}"/>
              </a:ext>
            </a:extLst>
          </p:cNvPr>
          <p:cNvCxnSpPr>
            <a:stCxn id="24" idx="2"/>
            <a:endCxn id="27" idx="1"/>
          </p:cNvCxnSpPr>
          <p:nvPr/>
        </p:nvCxnSpPr>
        <p:spPr>
          <a:xfrm rot="16200000" flipH="1">
            <a:off x="566691" y="3270440"/>
            <a:ext cx="487415" cy="1990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1D2699F-2D9A-9184-E981-DE2468D16052}"/>
              </a:ext>
            </a:extLst>
          </p:cNvPr>
          <p:cNvGrpSpPr/>
          <p:nvPr/>
        </p:nvGrpSpPr>
        <p:grpSpPr>
          <a:xfrm>
            <a:off x="2137597" y="4545571"/>
            <a:ext cx="8875060" cy="1216399"/>
            <a:chOff x="2137597" y="4545571"/>
            <a:chExt cx="8875060" cy="1216399"/>
          </a:xfrm>
          <a:gradFill flip="none" rotWithShape="1">
            <a:gsLst>
              <a:gs pos="0">
                <a:srgbClr val="49504F">
                  <a:shade val="30000"/>
                  <a:satMod val="115000"/>
                </a:srgbClr>
              </a:gs>
              <a:gs pos="50000">
                <a:srgbClr val="49504F">
                  <a:shade val="67500"/>
                  <a:satMod val="115000"/>
                </a:srgbClr>
              </a:gs>
              <a:gs pos="100000">
                <a:srgbClr val="49504F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8B72217-55AB-9250-AE9B-1F79F15FA6BE}"/>
                </a:ext>
              </a:extLst>
            </p:cNvPr>
            <p:cNvSpPr/>
            <p:nvPr/>
          </p:nvSpPr>
          <p:spPr>
            <a:xfrm>
              <a:off x="2137597" y="4545571"/>
              <a:ext cx="8875060" cy="121639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1415585-4703-4109-1703-FED8CE211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4218" y="4816473"/>
              <a:ext cx="860463" cy="674594"/>
            </a:xfrm>
            <a:prstGeom prst="rect">
              <a:avLst/>
            </a:prstGeom>
            <a:grpFill/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13C27DD-E70B-2950-9283-70F1014CA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19" y="4678704"/>
              <a:ext cx="1320912" cy="956702"/>
            </a:xfrm>
            <a:prstGeom prst="rect">
              <a:avLst/>
            </a:prstGeom>
            <a:grpFill/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B524B79-9D39-B62D-F08B-534232704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044" y="4545571"/>
              <a:ext cx="1762352" cy="1216399"/>
            </a:xfrm>
            <a:prstGeom prst="rect">
              <a:avLst/>
            </a:prstGeom>
            <a:grpFill/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1574284-E4E9-3F90-4C64-42988B67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2239" y="4580461"/>
              <a:ext cx="1052830" cy="1146617"/>
            </a:xfrm>
            <a:prstGeom prst="rect">
              <a:avLst/>
            </a:prstGeom>
            <a:grpFill/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AE25A62-1EFF-DB12-4059-4757A6324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8278" y="4615352"/>
              <a:ext cx="1406212" cy="1146618"/>
            </a:xfrm>
            <a:prstGeom prst="rect">
              <a:avLst/>
            </a:prstGeom>
            <a:grpFill/>
          </p:spPr>
        </p:pic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D5F96EE-7E6A-0308-BB8F-313B33F61AF9}"/>
              </a:ext>
            </a:extLst>
          </p:cNvPr>
          <p:cNvGrpSpPr/>
          <p:nvPr/>
        </p:nvGrpSpPr>
        <p:grpSpPr>
          <a:xfrm>
            <a:off x="2137597" y="3023673"/>
            <a:ext cx="8875060" cy="1485551"/>
            <a:chOff x="2137597" y="2982952"/>
            <a:chExt cx="8875060" cy="1485551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E58CACF8-E836-2A43-A710-0990D1EC94E0}"/>
                </a:ext>
              </a:extLst>
            </p:cNvPr>
            <p:cNvGrpSpPr/>
            <p:nvPr/>
          </p:nvGrpSpPr>
          <p:grpSpPr>
            <a:xfrm>
              <a:off x="2137597" y="2982952"/>
              <a:ext cx="8875060" cy="1216399"/>
              <a:chOff x="2137597" y="2982952"/>
              <a:chExt cx="8875060" cy="1216399"/>
            </a:xfrm>
            <a:gradFill flip="none" rotWithShape="1">
              <a:gsLst>
                <a:gs pos="0">
                  <a:srgbClr val="49504F">
                    <a:shade val="30000"/>
                    <a:satMod val="115000"/>
                  </a:srgbClr>
                </a:gs>
                <a:gs pos="50000">
                  <a:srgbClr val="49504F">
                    <a:shade val="67500"/>
                    <a:satMod val="115000"/>
                  </a:srgbClr>
                </a:gs>
                <a:gs pos="100000">
                  <a:srgbClr val="49504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0E409E1-6253-BBB3-0138-EA74E5F636C5}"/>
                  </a:ext>
                </a:extLst>
              </p:cNvPr>
              <p:cNvSpPr/>
              <p:nvPr/>
            </p:nvSpPr>
            <p:spPr>
              <a:xfrm>
                <a:off x="2137597" y="2982952"/>
                <a:ext cx="8875060" cy="121639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D67494BF-BEBB-B254-CA1A-B7C9DC4DB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8952" y="2994815"/>
                <a:ext cx="1064867" cy="1064867"/>
              </a:xfrm>
              <a:prstGeom prst="rect">
                <a:avLst/>
              </a:prstGeom>
              <a:grpFill/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42551171-2048-A50B-E803-498AA0CED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1030" y="3027167"/>
                <a:ext cx="1091269" cy="1064867"/>
              </a:xfrm>
              <a:prstGeom prst="rect">
                <a:avLst/>
              </a:prstGeom>
              <a:grpFill/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54131711-E8F0-A152-8905-88558539E7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85" t="21967" r="27901" b="20033"/>
              <a:stretch/>
            </p:blipFill>
            <p:spPr>
              <a:xfrm>
                <a:off x="4309324" y="3010987"/>
                <a:ext cx="1260000" cy="1044000"/>
              </a:xfrm>
              <a:prstGeom prst="rect">
                <a:avLst/>
              </a:prstGeom>
              <a:grpFill/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DFF151D7-CA58-69B5-96AC-89DE1FEAC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3" t="10482" r="6671" b="5714"/>
              <a:stretch/>
            </p:blipFill>
            <p:spPr>
              <a:xfrm>
                <a:off x="5949416" y="3010987"/>
                <a:ext cx="1054039" cy="1112597"/>
              </a:xfrm>
              <a:prstGeom prst="rect">
                <a:avLst/>
              </a:prstGeom>
              <a:grpFill/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F49FD161-83D0-E080-1ED0-916D31E79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4464" y="3073846"/>
                <a:ext cx="1914468" cy="1077966"/>
              </a:xfrm>
              <a:prstGeom prst="rect">
                <a:avLst/>
              </a:prstGeom>
              <a:grpFill/>
            </p:spPr>
          </p:pic>
        </p:grpSp>
        <p:sp>
          <p:nvSpPr>
            <p:cNvPr id="59" name="箭头: 上 58">
              <a:extLst>
                <a:ext uri="{FF2B5EF4-FFF2-40B4-BE49-F238E27FC236}">
                  <a16:creationId xmlns:a16="http://schemas.microsoft.com/office/drawing/2014/main" id="{868BADF1-451C-B700-DC2E-824D781195C3}"/>
                </a:ext>
              </a:extLst>
            </p:cNvPr>
            <p:cNvSpPr/>
            <p:nvPr/>
          </p:nvSpPr>
          <p:spPr>
            <a:xfrm>
              <a:off x="6411206" y="4216081"/>
              <a:ext cx="229816" cy="252422"/>
            </a:xfrm>
            <a:prstGeom prst="upArrow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391CD80-6104-95FE-3739-396FB4DA18A6}"/>
              </a:ext>
            </a:extLst>
          </p:cNvPr>
          <p:cNvGrpSpPr/>
          <p:nvPr/>
        </p:nvGrpSpPr>
        <p:grpSpPr>
          <a:xfrm>
            <a:off x="2137597" y="1510404"/>
            <a:ext cx="8875060" cy="1496539"/>
            <a:chOff x="2137597" y="1510404"/>
            <a:chExt cx="8875060" cy="1496539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74CF260-FFE4-D7A1-ABBD-B4665F93A82A}"/>
                </a:ext>
              </a:extLst>
            </p:cNvPr>
            <p:cNvGrpSpPr/>
            <p:nvPr/>
          </p:nvGrpSpPr>
          <p:grpSpPr>
            <a:xfrm>
              <a:off x="2137597" y="1510404"/>
              <a:ext cx="8875060" cy="1216399"/>
              <a:chOff x="2137597" y="1510404"/>
              <a:chExt cx="8875060" cy="1216399"/>
            </a:xfrm>
            <a:gradFill flip="none" rotWithShape="1">
              <a:gsLst>
                <a:gs pos="0">
                  <a:srgbClr val="49504F">
                    <a:shade val="30000"/>
                    <a:satMod val="115000"/>
                  </a:srgbClr>
                </a:gs>
                <a:gs pos="50000">
                  <a:srgbClr val="49504F">
                    <a:shade val="67500"/>
                    <a:satMod val="115000"/>
                  </a:srgbClr>
                </a:gs>
                <a:gs pos="100000">
                  <a:srgbClr val="49504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C5368DEC-A3F3-FDDC-12DC-0C8A1F44222B}"/>
                  </a:ext>
                </a:extLst>
              </p:cNvPr>
              <p:cNvSpPr/>
              <p:nvPr/>
            </p:nvSpPr>
            <p:spPr>
              <a:xfrm>
                <a:off x="2137597" y="1510404"/>
                <a:ext cx="8875060" cy="121639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FB110B70-CA2F-8579-DCE1-25180C00E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1030" y="1567854"/>
                <a:ext cx="1093354" cy="1090961"/>
              </a:xfrm>
              <a:prstGeom prst="rect">
                <a:avLst/>
              </a:prstGeom>
              <a:grpFill/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D15A2AC-4C80-D4BA-B81F-43B72ECAF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9324" y="1530641"/>
                <a:ext cx="1131328" cy="1129065"/>
              </a:xfrm>
              <a:prstGeom prst="rect">
                <a:avLst/>
              </a:prstGeom>
              <a:grpFill/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1CE74A5B-4C5C-9248-F6E0-63431AA04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1675" y="1548801"/>
                <a:ext cx="989519" cy="1129066"/>
              </a:xfrm>
              <a:prstGeom prst="rect">
                <a:avLst/>
              </a:prstGeom>
              <a:grpFill/>
            </p:spPr>
          </p:pic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25A1926D-9602-D679-1B23-3DA7C4116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2948" y="1655079"/>
                <a:ext cx="1257499" cy="936066"/>
              </a:xfrm>
              <a:prstGeom prst="rect">
                <a:avLst/>
              </a:prstGeom>
              <a:grpFill/>
            </p:spPr>
          </p:pic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5647AAF7-3761-1BF1-4E96-58C101019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1166" y="1552654"/>
                <a:ext cx="1140437" cy="1146618"/>
              </a:xfrm>
              <a:prstGeom prst="rect">
                <a:avLst/>
              </a:prstGeom>
              <a:grpFill/>
            </p:spPr>
          </p:pic>
        </p:grpSp>
        <p:sp>
          <p:nvSpPr>
            <p:cNvPr id="62" name="箭头: 上 61">
              <a:extLst>
                <a:ext uri="{FF2B5EF4-FFF2-40B4-BE49-F238E27FC236}">
                  <a16:creationId xmlns:a16="http://schemas.microsoft.com/office/drawing/2014/main" id="{76BB518C-0D2B-767C-57A7-F48343B52776}"/>
                </a:ext>
              </a:extLst>
            </p:cNvPr>
            <p:cNvSpPr/>
            <p:nvPr/>
          </p:nvSpPr>
          <p:spPr>
            <a:xfrm>
              <a:off x="6410338" y="2732981"/>
              <a:ext cx="230684" cy="273962"/>
            </a:xfrm>
            <a:prstGeom prst="upArrow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5368DEC-A3F3-FDDC-12DC-0C8A1F44222B}"/>
              </a:ext>
            </a:extLst>
          </p:cNvPr>
          <p:cNvSpPr/>
          <p:nvPr/>
        </p:nvSpPr>
        <p:spPr>
          <a:xfrm>
            <a:off x="710880" y="1869141"/>
            <a:ext cx="4230914" cy="3447564"/>
          </a:xfrm>
          <a:prstGeom prst="roundRect">
            <a:avLst/>
          </a:prstGeom>
          <a:gradFill flip="none" rotWithShape="1">
            <a:gsLst>
              <a:gs pos="0">
                <a:srgbClr val="49504F">
                  <a:shade val="30000"/>
                  <a:satMod val="115000"/>
                </a:srgbClr>
              </a:gs>
              <a:gs pos="50000">
                <a:srgbClr val="49504F">
                  <a:shade val="67500"/>
                  <a:satMod val="115000"/>
                </a:srgbClr>
              </a:gs>
              <a:gs pos="100000">
                <a:srgbClr val="49504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</a:t>
            </a:r>
            <a:r>
              <a:rPr lang="zh-CN" altLang="en-US" dirty="0"/>
              <a:t>常见软件架构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3C36929-FCAB-E5F4-17DA-235E3860133C}"/>
              </a:ext>
            </a:extLst>
          </p:cNvPr>
          <p:cNvGrpSpPr/>
          <p:nvPr/>
        </p:nvGrpSpPr>
        <p:grpSpPr>
          <a:xfrm>
            <a:off x="780959" y="5506570"/>
            <a:ext cx="2506748" cy="1299186"/>
            <a:chOff x="4600014" y="1519421"/>
            <a:chExt cx="1986808" cy="102971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F23161E-5482-81BB-E62C-AE9CEEC05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5206" y="1519421"/>
              <a:ext cx="1241616" cy="102971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A67644A-56CF-6ABF-D2CD-AF2879FA3B78}"/>
                </a:ext>
              </a:extLst>
            </p:cNvPr>
            <p:cNvSpPr txBox="1"/>
            <p:nvPr/>
          </p:nvSpPr>
          <p:spPr>
            <a:xfrm flipH="1">
              <a:off x="4600014" y="1834224"/>
              <a:ext cx="9603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计算机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677F7AB-D1F3-A53D-6AA5-37445DA64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99" y="3847921"/>
            <a:ext cx="1298419" cy="12955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5A26636-8C9E-E16C-13EA-FA0C9DD62D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19" y="3847921"/>
            <a:ext cx="1331817" cy="12195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BC327D-A307-EA1E-50CE-5854EC59D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81" y="2371771"/>
            <a:ext cx="1155895" cy="11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27AE98-4E49-1329-77F1-E7ABF759BA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00" y="2137407"/>
            <a:ext cx="1621415" cy="15951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94CBBD6-C791-C6C6-8D84-693FF7F81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387" y="1713135"/>
            <a:ext cx="6980507" cy="381528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C256438-E47E-7957-0B90-B60C00F508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382" y="1713135"/>
            <a:ext cx="6980508" cy="456997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66ACE17-1826-3432-F471-F2DEB21F0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1493" y="1713135"/>
            <a:ext cx="6980507" cy="4569972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EE814EA3-B934-AF70-09C3-26A24BAF3BF5}"/>
              </a:ext>
            </a:extLst>
          </p:cNvPr>
          <p:cNvSpPr/>
          <p:nvPr/>
        </p:nvSpPr>
        <p:spPr>
          <a:xfrm>
            <a:off x="4410418" y="4315691"/>
            <a:ext cx="791964" cy="384440"/>
          </a:xfrm>
          <a:prstGeom prst="rightArrow">
            <a:avLst/>
          </a:prstGeom>
          <a:solidFill>
            <a:srgbClr val="FECD4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301C97-0136-2C38-1259-71121E112380}"/>
              </a:ext>
            </a:extLst>
          </p:cNvPr>
          <p:cNvSpPr txBox="1"/>
          <p:nvPr/>
        </p:nvSpPr>
        <p:spPr>
          <a:xfrm>
            <a:off x="5202382" y="1140941"/>
            <a:ext cx="1721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B / 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架构</a:t>
            </a: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CB9AA84E-A684-6C62-3117-71CB01C2EC69}"/>
              </a:ext>
            </a:extLst>
          </p:cNvPr>
          <p:cNvSpPr/>
          <p:nvPr/>
        </p:nvSpPr>
        <p:spPr>
          <a:xfrm>
            <a:off x="1015103" y="2050473"/>
            <a:ext cx="3577679" cy="3172691"/>
          </a:xfrm>
          <a:custGeom>
            <a:avLst/>
            <a:gdLst>
              <a:gd name="connsiteX0" fmla="*/ 86333 w 3577679"/>
              <a:gd name="connsiteY0" fmla="*/ 76200 h 3172691"/>
              <a:gd name="connsiteX1" fmla="*/ 356497 w 3577679"/>
              <a:gd name="connsiteY1" fmla="*/ 41563 h 3172691"/>
              <a:gd name="connsiteX2" fmla="*/ 1728097 w 3577679"/>
              <a:gd name="connsiteY2" fmla="*/ 0 h 3172691"/>
              <a:gd name="connsiteX3" fmla="*/ 1935915 w 3577679"/>
              <a:gd name="connsiteY3" fmla="*/ 6927 h 3172691"/>
              <a:gd name="connsiteX4" fmla="*/ 2178370 w 3577679"/>
              <a:gd name="connsiteY4" fmla="*/ 13854 h 3172691"/>
              <a:gd name="connsiteX5" fmla="*/ 2434679 w 3577679"/>
              <a:gd name="connsiteY5" fmla="*/ 27709 h 3172691"/>
              <a:gd name="connsiteX6" fmla="*/ 2843388 w 3577679"/>
              <a:gd name="connsiteY6" fmla="*/ 34636 h 3172691"/>
              <a:gd name="connsiteX7" fmla="*/ 3051206 w 3577679"/>
              <a:gd name="connsiteY7" fmla="*/ 62345 h 3172691"/>
              <a:gd name="connsiteX8" fmla="*/ 3092770 w 3577679"/>
              <a:gd name="connsiteY8" fmla="*/ 76200 h 3172691"/>
              <a:gd name="connsiteX9" fmla="*/ 3182824 w 3577679"/>
              <a:gd name="connsiteY9" fmla="*/ 103909 h 3172691"/>
              <a:gd name="connsiteX10" fmla="*/ 3252097 w 3577679"/>
              <a:gd name="connsiteY10" fmla="*/ 145472 h 3172691"/>
              <a:gd name="connsiteX11" fmla="*/ 3349079 w 3577679"/>
              <a:gd name="connsiteY11" fmla="*/ 207818 h 3172691"/>
              <a:gd name="connsiteX12" fmla="*/ 3397570 w 3577679"/>
              <a:gd name="connsiteY12" fmla="*/ 221672 h 3172691"/>
              <a:gd name="connsiteX13" fmla="*/ 3425279 w 3577679"/>
              <a:gd name="connsiteY13" fmla="*/ 249382 h 3172691"/>
              <a:gd name="connsiteX14" fmla="*/ 3466842 w 3577679"/>
              <a:gd name="connsiteY14" fmla="*/ 284018 h 3172691"/>
              <a:gd name="connsiteX15" fmla="*/ 3487624 w 3577679"/>
              <a:gd name="connsiteY15" fmla="*/ 318654 h 3172691"/>
              <a:gd name="connsiteX16" fmla="*/ 3529188 w 3577679"/>
              <a:gd name="connsiteY16" fmla="*/ 464127 h 3172691"/>
              <a:gd name="connsiteX17" fmla="*/ 3536115 w 3577679"/>
              <a:gd name="connsiteY17" fmla="*/ 526472 h 3172691"/>
              <a:gd name="connsiteX18" fmla="*/ 3577679 w 3577679"/>
              <a:gd name="connsiteY18" fmla="*/ 665018 h 3172691"/>
              <a:gd name="connsiteX19" fmla="*/ 3556897 w 3577679"/>
              <a:gd name="connsiteY19" fmla="*/ 1205345 h 3172691"/>
              <a:gd name="connsiteX20" fmla="*/ 3549970 w 3577679"/>
              <a:gd name="connsiteY20" fmla="*/ 1274618 h 3172691"/>
              <a:gd name="connsiteX21" fmla="*/ 3529188 w 3577679"/>
              <a:gd name="connsiteY21" fmla="*/ 1544782 h 3172691"/>
              <a:gd name="connsiteX22" fmla="*/ 3501479 w 3577679"/>
              <a:gd name="connsiteY22" fmla="*/ 1579418 h 3172691"/>
              <a:gd name="connsiteX23" fmla="*/ 3452988 w 3577679"/>
              <a:gd name="connsiteY23" fmla="*/ 1641763 h 3172691"/>
              <a:gd name="connsiteX24" fmla="*/ 3418352 w 3577679"/>
              <a:gd name="connsiteY24" fmla="*/ 1648691 h 3172691"/>
              <a:gd name="connsiteX25" fmla="*/ 3030424 w 3577679"/>
              <a:gd name="connsiteY25" fmla="*/ 1648691 h 3172691"/>
              <a:gd name="connsiteX26" fmla="*/ 2891879 w 3577679"/>
              <a:gd name="connsiteY26" fmla="*/ 1662545 h 3172691"/>
              <a:gd name="connsiteX27" fmla="*/ 2192224 w 3577679"/>
              <a:gd name="connsiteY27" fmla="*/ 1669472 h 3172691"/>
              <a:gd name="connsiteX28" fmla="*/ 2046752 w 3577679"/>
              <a:gd name="connsiteY28" fmla="*/ 1690254 h 3172691"/>
              <a:gd name="connsiteX29" fmla="*/ 1935915 w 3577679"/>
              <a:gd name="connsiteY29" fmla="*/ 1759527 h 3172691"/>
              <a:gd name="connsiteX30" fmla="*/ 1887424 w 3577679"/>
              <a:gd name="connsiteY30" fmla="*/ 1849582 h 3172691"/>
              <a:gd name="connsiteX31" fmla="*/ 1880497 w 3577679"/>
              <a:gd name="connsiteY31" fmla="*/ 1898072 h 3172691"/>
              <a:gd name="connsiteX32" fmla="*/ 1845861 w 3577679"/>
              <a:gd name="connsiteY32" fmla="*/ 2272145 h 3172691"/>
              <a:gd name="connsiteX33" fmla="*/ 1825079 w 3577679"/>
              <a:gd name="connsiteY33" fmla="*/ 2348345 h 3172691"/>
              <a:gd name="connsiteX34" fmla="*/ 1804297 w 3577679"/>
              <a:gd name="connsiteY34" fmla="*/ 2466109 h 3172691"/>
              <a:gd name="connsiteX35" fmla="*/ 1790442 w 3577679"/>
              <a:gd name="connsiteY35" fmla="*/ 2521527 h 3172691"/>
              <a:gd name="connsiteX36" fmla="*/ 1783515 w 3577679"/>
              <a:gd name="connsiteY36" fmla="*/ 2604654 h 3172691"/>
              <a:gd name="connsiteX37" fmla="*/ 1762733 w 3577679"/>
              <a:gd name="connsiteY37" fmla="*/ 2715491 h 3172691"/>
              <a:gd name="connsiteX38" fmla="*/ 1741952 w 3577679"/>
              <a:gd name="connsiteY38" fmla="*/ 2770909 h 3172691"/>
              <a:gd name="connsiteX39" fmla="*/ 1735024 w 3577679"/>
              <a:gd name="connsiteY39" fmla="*/ 2819400 h 3172691"/>
              <a:gd name="connsiteX40" fmla="*/ 1700388 w 3577679"/>
              <a:gd name="connsiteY40" fmla="*/ 2867891 h 3172691"/>
              <a:gd name="connsiteX41" fmla="*/ 1644970 w 3577679"/>
              <a:gd name="connsiteY41" fmla="*/ 2923309 h 3172691"/>
              <a:gd name="connsiteX42" fmla="*/ 1499497 w 3577679"/>
              <a:gd name="connsiteY42" fmla="*/ 2992582 h 3172691"/>
              <a:gd name="connsiteX43" fmla="*/ 1416370 w 3577679"/>
              <a:gd name="connsiteY43" fmla="*/ 3027218 h 3172691"/>
              <a:gd name="connsiteX44" fmla="*/ 1333242 w 3577679"/>
              <a:gd name="connsiteY44" fmla="*/ 3068782 h 3172691"/>
              <a:gd name="connsiteX45" fmla="*/ 1263970 w 3577679"/>
              <a:gd name="connsiteY45" fmla="*/ 3103418 h 3172691"/>
              <a:gd name="connsiteX46" fmla="*/ 1208552 w 3577679"/>
              <a:gd name="connsiteY46" fmla="*/ 3117272 h 3172691"/>
              <a:gd name="connsiteX47" fmla="*/ 1007661 w 3577679"/>
              <a:gd name="connsiteY47" fmla="*/ 3151909 h 3172691"/>
              <a:gd name="connsiteX48" fmla="*/ 827552 w 3577679"/>
              <a:gd name="connsiteY48" fmla="*/ 3172691 h 3172691"/>
              <a:gd name="connsiteX49" fmla="*/ 592024 w 3577679"/>
              <a:gd name="connsiteY49" fmla="*/ 3144982 h 3172691"/>
              <a:gd name="connsiteX50" fmla="*/ 522752 w 3577679"/>
              <a:gd name="connsiteY50" fmla="*/ 3117272 h 3172691"/>
              <a:gd name="connsiteX51" fmla="*/ 384206 w 3577679"/>
              <a:gd name="connsiteY51" fmla="*/ 3082636 h 3172691"/>
              <a:gd name="connsiteX52" fmla="*/ 280297 w 3577679"/>
              <a:gd name="connsiteY52" fmla="*/ 3061854 h 3172691"/>
              <a:gd name="connsiteX53" fmla="*/ 231806 w 3577679"/>
              <a:gd name="connsiteY53" fmla="*/ 3041072 h 3172691"/>
              <a:gd name="connsiteX54" fmla="*/ 204097 w 3577679"/>
              <a:gd name="connsiteY54" fmla="*/ 3034145 h 3172691"/>
              <a:gd name="connsiteX55" fmla="*/ 162533 w 3577679"/>
              <a:gd name="connsiteY55" fmla="*/ 2985654 h 3172691"/>
              <a:gd name="connsiteX56" fmla="*/ 65552 w 3577679"/>
              <a:gd name="connsiteY56" fmla="*/ 2840182 h 3172691"/>
              <a:gd name="connsiteX57" fmla="*/ 30915 w 3577679"/>
              <a:gd name="connsiteY57" fmla="*/ 2729345 h 3172691"/>
              <a:gd name="connsiteX58" fmla="*/ 23988 w 3577679"/>
              <a:gd name="connsiteY58" fmla="*/ 1731818 h 3172691"/>
              <a:gd name="connsiteX59" fmla="*/ 86333 w 3577679"/>
              <a:gd name="connsiteY59" fmla="*/ 1295400 h 3172691"/>
              <a:gd name="connsiteX60" fmla="*/ 93261 w 3577679"/>
              <a:gd name="connsiteY60" fmla="*/ 1101436 h 3172691"/>
              <a:gd name="connsiteX61" fmla="*/ 65552 w 3577679"/>
              <a:gd name="connsiteY61" fmla="*/ 831272 h 3172691"/>
              <a:gd name="connsiteX62" fmla="*/ 37842 w 3577679"/>
              <a:gd name="connsiteY62" fmla="*/ 685800 h 3172691"/>
              <a:gd name="connsiteX63" fmla="*/ 44770 w 3577679"/>
              <a:gd name="connsiteY63" fmla="*/ 131618 h 3172691"/>
              <a:gd name="connsiteX64" fmla="*/ 72479 w 3577679"/>
              <a:gd name="connsiteY64" fmla="*/ 117763 h 3172691"/>
              <a:gd name="connsiteX65" fmla="*/ 86333 w 3577679"/>
              <a:gd name="connsiteY65" fmla="*/ 76200 h 317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577679" h="3172691">
                <a:moveTo>
                  <a:pt x="86333" y="76200"/>
                </a:moveTo>
                <a:cubicBezTo>
                  <a:pt x="133669" y="63500"/>
                  <a:pt x="191066" y="54288"/>
                  <a:pt x="356497" y="41563"/>
                </a:cubicBezTo>
                <a:cubicBezTo>
                  <a:pt x="991138" y="-7255"/>
                  <a:pt x="1023549" y="6126"/>
                  <a:pt x="1728097" y="0"/>
                </a:cubicBezTo>
                <a:lnTo>
                  <a:pt x="1935915" y="6927"/>
                </a:lnTo>
                <a:lnTo>
                  <a:pt x="2178370" y="13854"/>
                </a:lnTo>
                <a:cubicBezTo>
                  <a:pt x="2377263" y="21654"/>
                  <a:pt x="2200290" y="21850"/>
                  <a:pt x="2434679" y="27709"/>
                </a:cubicBezTo>
                <a:lnTo>
                  <a:pt x="2843388" y="34636"/>
                </a:lnTo>
                <a:cubicBezTo>
                  <a:pt x="2888756" y="39974"/>
                  <a:pt x="3000892" y="51753"/>
                  <a:pt x="3051206" y="62345"/>
                </a:cubicBezTo>
                <a:cubicBezTo>
                  <a:pt x="3065497" y="65354"/>
                  <a:pt x="3078812" y="71905"/>
                  <a:pt x="3092770" y="76200"/>
                </a:cubicBezTo>
                <a:cubicBezTo>
                  <a:pt x="3105085" y="79989"/>
                  <a:pt x="3168939" y="96967"/>
                  <a:pt x="3182824" y="103909"/>
                </a:cubicBezTo>
                <a:cubicBezTo>
                  <a:pt x="3206909" y="115952"/>
                  <a:pt x="3229445" y="130910"/>
                  <a:pt x="3252097" y="145472"/>
                </a:cubicBezTo>
                <a:cubicBezTo>
                  <a:pt x="3306484" y="180435"/>
                  <a:pt x="3257929" y="164924"/>
                  <a:pt x="3349079" y="207818"/>
                </a:cubicBezTo>
                <a:cubicBezTo>
                  <a:pt x="3364289" y="214976"/>
                  <a:pt x="3381406" y="217054"/>
                  <a:pt x="3397570" y="221672"/>
                </a:cubicBezTo>
                <a:cubicBezTo>
                  <a:pt x="3406806" y="230909"/>
                  <a:pt x="3415570" y="240644"/>
                  <a:pt x="3425279" y="249382"/>
                </a:cubicBezTo>
                <a:cubicBezTo>
                  <a:pt x="3438684" y="261446"/>
                  <a:pt x="3454778" y="270613"/>
                  <a:pt x="3466842" y="284018"/>
                </a:cubicBezTo>
                <a:cubicBezTo>
                  <a:pt x="3475849" y="294026"/>
                  <a:pt x="3482227" y="306319"/>
                  <a:pt x="3487624" y="318654"/>
                </a:cubicBezTo>
                <a:cubicBezTo>
                  <a:pt x="3512036" y="374452"/>
                  <a:pt x="3519917" y="405409"/>
                  <a:pt x="3529188" y="464127"/>
                </a:cubicBezTo>
                <a:cubicBezTo>
                  <a:pt x="3532449" y="484781"/>
                  <a:pt x="3531209" y="506146"/>
                  <a:pt x="3536115" y="526472"/>
                </a:cubicBezTo>
                <a:cubicBezTo>
                  <a:pt x="3547428" y="573341"/>
                  <a:pt x="3563824" y="618836"/>
                  <a:pt x="3577679" y="665018"/>
                </a:cubicBezTo>
                <a:cubicBezTo>
                  <a:pt x="3571886" y="847490"/>
                  <a:pt x="3571320" y="1025054"/>
                  <a:pt x="3556897" y="1205345"/>
                </a:cubicBezTo>
                <a:cubicBezTo>
                  <a:pt x="3555046" y="1228477"/>
                  <a:pt x="3552279" y="1251527"/>
                  <a:pt x="3549970" y="1274618"/>
                </a:cubicBezTo>
                <a:cubicBezTo>
                  <a:pt x="3549897" y="1276891"/>
                  <a:pt x="3558426" y="1481433"/>
                  <a:pt x="3529188" y="1544782"/>
                </a:cubicBezTo>
                <a:cubicBezTo>
                  <a:pt x="3522992" y="1558206"/>
                  <a:pt x="3509958" y="1567305"/>
                  <a:pt x="3501479" y="1579418"/>
                </a:cubicBezTo>
                <a:cubicBezTo>
                  <a:pt x="3486013" y="1601513"/>
                  <a:pt x="3478541" y="1627567"/>
                  <a:pt x="3452988" y="1641763"/>
                </a:cubicBezTo>
                <a:cubicBezTo>
                  <a:pt x="3442696" y="1647481"/>
                  <a:pt x="3429897" y="1646382"/>
                  <a:pt x="3418352" y="1648691"/>
                </a:cubicBezTo>
                <a:cubicBezTo>
                  <a:pt x="3209876" y="1641741"/>
                  <a:pt x="3228313" y="1637383"/>
                  <a:pt x="3030424" y="1648691"/>
                </a:cubicBezTo>
                <a:cubicBezTo>
                  <a:pt x="2970177" y="1652134"/>
                  <a:pt x="2955424" y="1661410"/>
                  <a:pt x="2891879" y="1662545"/>
                </a:cubicBezTo>
                <a:lnTo>
                  <a:pt x="2192224" y="1669472"/>
                </a:lnTo>
                <a:cubicBezTo>
                  <a:pt x="2143733" y="1676399"/>
                  <a:pt x="2094181" y="1678014"/>
                  <a:pt x="2046752" y="1690254"/>
                </a:cubicBezTo>
                <a:cubicBezTo>
                  <a:pt x="2014191" y="1698657"/>
                  <a:pt x="1960398" y="1732324"/>
                  <a:pt x="1935915" y="1759527"/>
                </a:cubicBezTo>
                <a:cubicBezTo>
                  <a:pt x="1924135" y="1772615"/>
                  <a:pt x="1891045" y="1842340"/>
                  <a:pt x="1887424" y="1849582"/>
                </a:cubicBezTo>
                <a:cubicBezTo>
                  <a:pt x="1885115" y="1865745"/>
                  <a:pt x="1882021" y="1881816"/>
                  <a:pt x="1880497" y="1898072"/>
                </a:cubicBezTo>
                <a:cubicBezTo>
                  <a:pt x="1869718" y="2013050"/>
                  <a:pt x="1862784" y="2159320"/>
                  <a:pt x="1845861" y="2272145"/>
                </a:cubicBezTo>
                <a:cubicBezTo>
                  <a:pt x="1841956" y="2298181"/>
                  <a:pt x="1831464" y="2322803"/>
                  <a:pt x="1825079" y="2348345"/>
                </a:cubicBezTo>
                <a:cubicBezTo>
                  <a:pt x="1792010" y="2480619"/>
                  <a:pt x="1827135" y="2344308"/>
                  <a:pt x="1804297" y="2466109"/>
                </a:cubicBezTo>
                <a:cubicBezTo>
                  <a:pt x="1800788" y="2484824"/>
                  <a:pt x="1795060" y="2503054"/>
                  <a:pt x="1790442" y="2521527"/>
                </a:cubicBezTo>
                <a:cubicBezTo>
                  <a:pt x="1788133" y="2549236"/>
                  <a:pt x="1786426" y="2577002"/>
                  <a:pt x="1783515" y="2604654"/>
                </a:cubicBezTo>
                <a:cubicBezTo>
                  <a:pt x="1780056" y="2637518"/>
                  <a:pt x="1771683" y="2685060"/>
                  <a:pt x="1762733" y="2715491"/>
                </a:cubicBezTo>
                <a:cubicBezTo>
                  <a:pt x="1757166" y="2734418"/>
                  <a:pt x="1748879" y="2752436"/>
                  <a:pt x="1741952" y="2770909"/>
                </a:cubicBezTo>
                <a:cubicBezTo>
                  <a:pt x="1739643" y="2787073"/>
                  <a:pt x="1741456" y="2804392"/>
                  <a:pt x="1735024" y="2819400"/>
                </a:cubicBezTo>
                <a:cubicBezTo>
                  <a:pt x="1727199" y="2837657"/>
                  <a:pt x="1713397" y="2852880"/>
                  <a:pt x="1700388" y="2867891"/>
                </a:cubicBezTo>
                <a:cubicBezTo>
                  <a:pt x="1683278" y="2887633"/>
                  <a:pt x="1666372" y="2908328"/>
                  <a:pt x="1644970" y="2923309"/>
                </a:cubicBezTo>
                <a:cubicBezTo>
                  <a:pt x="1624974" y="2937306"/>
                  <a:pt x="1528875" y="2979991"/>
                  <a:pt x="1499497" y="2992582"/>
                </a:cubicBezTo>
                <a:cubicBezTo>
                  <a:pt x="1471906" y="3004407"/>
                  <a:pt x="1441347" y="3010567"/>
                  <a:pt x="1416370" y="3027218"/>
                </a:cubicBezTo>
                <a:cubicBezTo>
                  <a:pt x="1332927" y="3082846"/>
                  <a:pt x="1416675" y="3032280"/>
                  <a:pt x="1333242" y="3068782"/>
                </a:cubicBezTo>
                <a:cubicBezTo>
                  <a:pt x="1309590" y="3079130"/>
                  <a:pt x="1288031" y="3094061"/>
                  <a:pt x="1263970" y="3103418"/>
                </a:cubicBezTo>
                <a:cubicBezTo>
                  <a:pt x="1246224" y="3110319"/>
                  <a:pt x="1227261" y="3113732"/>
                  <a:pt x="1208552" y="3117272"/>
                </a:cubicBezTo>
                <a:cubicBezTo>
                  <a:pt x="1141785" y="3129904"/>
                  <a:pt x="1074823" y="3141577"/>
                  <a:pt x="1007661" y="3151909"/>
                </a:cubicBezTo>
                <a:cubicBezTo>
                  <a:pt x="887849" y="3170341"/>
                  <a:pt x="947888" y="3163433"/>
                  <a:pt x="827552" y="3172691"/>
                </a:cubicBezTo>
                <a:cubicBezTo>
                  <a:pt x="733767" y="3167174"/>
                  <a:pt x="683868" y="3168793"/>
                  <a:pt x="592024" y="3144982"/>
                </a:cubicBezTo>
                <a:cubicBezTo>
                  <a:pt x="567950" y="3138741"/>
                  <a:pt x="546225" y="3125488"/>
                  <a:pt x="522752" y="3117272"/>
                </a:cubicBezTo>
                <a:cubicBezTo>
                  <a:pt x="450329" y="3091924"/>
                  <a:pt x="458163" y="3099071"/>
                  <a:pt x="384206" y="3082636"/>
                </a:cubicBezTo>
                <a:cubicBezTo>
                  <a:pt x="288010" y="3061259"/>
                  <a:pt x="369022" y="3074530"/>
                  <a:pt x="280297" y="3061854"/>
                </a:cubicBezTo>
                <a:cubicBezTo>
                  <a:pt x="264133" y="3054927"/>
                  <a:pt x="248333" y="3047082"/>
                  <a:pt x="231806" y="3041072"/>
                </a:cubicBezTo>
                <a:cubicBezTo>
                  <a:pt x="222859" y="3037818"/>
                  <a:pt x="211531" y="3040092"/>
                  <a:pt x="204097" y="3034145"/>
                </a:cubicBezTo>
                <a:cubicBezTo>
                  <a:pt x="187473" y="3020846"/>
                  <a:pt x="175958" y="3002177"/>
                  <a:pt x="162533" y="2985654"/>
                </a:cubicBezTo>
                <a:cubicBezTo>
                  <a:pt x="126201" y="2940938"/>
                  <a:pt x="88496" y="2893718"/>
                  <a:pt x="65552" y="2840182"/>
                </a:cubicBezTo>
                <a:cubicBezTo>
                  <a:pt x="50304" y="2804604"/>
                  <a:pt x="42461" y="2766291"/>
                  <a:pt x="30915" y="2729345"/>
                </a:cubicBezTo>
                <a:cubicBezTo>
                  <a:pt x="-17417" y="2342677"/>
                  <a:pt x="-553" y="2517148"/>
                  <a:pt x="23988" y="1731818"/>
                </a:cubicBezTo>
                <a:cubicBezTo>
                  <a:pt x="26549" y="1649879"/>
                  <a:pt x="73083" y="1377550"/>
                  <a:pt x="86333" y="1295400"/>
                </a:cubicBezTo>
                <a:cubicBezTo>
                  <a:pt x="88642" y="1230745"/>
                  <a:pt x="94505" y="1166120"/>
                  <a:pt x="93261" y="1101436"/>
                </a:cubicBezTo>
                <a:cubicBezTo>
                  <a:pt x="92176" y="1045021"/>
                  <a:pt x="76908" y="899405"/>
                  <a:pt x="65552" y="831272"/>
                </a:cubicBezTo>
                <a:cubicBezTo>
                  <a:pt x="57437" y="782581"/>
                  <a:pt x="47079" y="734291"/>
                  <a:pt x="37842" y="685800"/>
                </a:cubicBezTo>
                <a:cubicBezTo>
                  <a:pt x="23739" y="474248"/>
                  <a:pt x="17682" y="434099"/>
                  <a:pt x="44770" y="131618"/>
                </a:cubicBezTo>
                <a:cubicBezTo>
                  <a:pt x="45691" y="121333"/>
                  <a:pt x="63624" y="123076"/>
                  <a:pt x="72479" y="117763"/>
                </a:cubicBezTo>
                <a:cubicBezTo>
                  <a:pt x="75279" y="116083"/>
                  <a:pt x="38997" y="88900"/>
                  <a:pt x="86333" y="76200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FA92629-C6B5-950B-9F99-C4D4F19D2FE2}"/>
              </a:ext>
            </a:extLst>
          </p:cNvPr>
          <p:cNvSpPr txBox="1"/>
          <p:nvPr/>
        </p:nvSpPr>
        <p:spPr>
          <a:xfrm>
            <a:off x="3480480" y="1130127"/>
            <a:ext cx="1721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C / 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架构</a:t>
            </a:r>
          </a:p>
        </p:txBody>
      </p:sp>
      <p:cxnSp>
        <p:nvCxnSpPr>
          <p:cNvPr id="1025" name="连接符: 曲线 1024">
            <a:extLst>
              <a:ext uri="{FF2B5EF4-FFF2-40B4-BE49-F238E27FC236}">
                <a16:creationId xmlns:a16="http://schemas.microsoft.com/office/drawing/2014/main" id="{E9026389-B95E-D99D-22FA-563AB570CBE1}"/>
              </a:ext>
            </a:extLst>
          </p:cNvPr>
          <p:cNvCxnSpPr>
            <a:stCxn id="39" idx="1"/>
            <a:endCxn id="22" idx="0"/>
          </p:cNvCxnSpPr>
          <p:nvPr/>
        </p:nvCxnSpPr>
        <p:spPr>
          <a:xfrm rot="10800000" flipV="1">
            <a:off x="2826338" y="1330181"/>
            <a:ext cx="654143" cy="53895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7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  <p:bldP spid="37" grpId="0" animBg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1.1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是什么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1049320" cy="4550400"/>
          </a:xfrm>
        </p:spPr>
        <p:txBody>
          <a:bodyPr/>
          <a:lstStyle/>
          <a:p>
            <a:r>
              <a:rPr lang="zh-CN" altLang="en-US" dirty="0"/>
              <a:t>是一种运行在</a:t>
            </a:r>
            <a:r>
              <a:rPr lang="zh-CN" altLang="en-US" dirty="0">
                <a:solidFill>
                  <a:srgbClr val="C00000"/>
                </a:solidFill>
              </a:rPr>
              <a:t>客户端（浏览器）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编程语言</a:t>
            </a:r>
            <a:r>
              <a:rPr lang="zh-CN" altLang="en-US" dirty="0"/>
              <a:t>，可以用来创建动态更新的内容，控制多媒体，制作图像动画等交互效果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026" name="Picture 2" descr="https://gimg2.baidu.com/image_search/src=http%3A%2F%2Fwww.xf1433.com%2F_uploadfile%2Fimage%2F20190723%2F20190723183114681468.jpg&amp;refer=http%3A%2F%2Fwww.xf1433.com&amp;app=2002&amp;size=f9999,10000&amp;q=a80&amp;n=0&amp;g=0n&amp;fmt=auto?sec=1669016530&amp;t=8fb140fafaddabc6172fe324b798be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3" y="2550362"/>
            <a:ext cx="2513541" cy="251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A08F66D-6C8B-CE8A-B174-8A2239D2008E}"/>
              </a:ext>
            </a:extLst>
          </p:cNvPr>
          <p:cNvSpPr txBox="1"/>
          <p:nvPr/>
        </p:nvSpPr>
        <p:spPr>
          <a:xfrm>
            <a:off x="3360527" y="5024771"/>
            <a:ext cx="8071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Tips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：由于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Node.js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平台的出现，让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JavaScript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的能力得到了进一步提升。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目前已经具备开发浏览器程序、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APP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、桌面应用程序、服务器程序、小程序等诸多能力。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84251" y="1107440"/>
            <a:ext cx="5760000" cy="3537226"/>
          </a:xfrm>
        </p:spPr>
        <p:txBody>
          <a:bodyPr/>
          <a:lstStyle/>
          <a:p>
            <a:r>
              <a:rPr lang="zh-CN" altLang="en-US" dirty="0"/>
              <a:t>计算机最核心的硬件有哪些？</a:t>
            </a:r>
            <a:endParaRPr lang="en-US" altLang="zh-CN" dirty="0"/>
          </a:p>
          <a:p>
            <a:pPr marL="895350" lvl="1" indent="-285750"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CPU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、内存、硬盘、键盘、显示器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常见的软件架构模式有哪两种？</a:t>
            </a:r>
            <a:endParaRPr lang="en-US" altLang="zh-CN" dirty="0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C/S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客户端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–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B/S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JavaScript </a:t>
            </a:r>
            <a:r>
              <a:rPr lang="zh-CN" altLang="en-US" dirty="0"/>
              <a:t>是什么？</a:t>
            </a: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是一种运行在客户端（浏览器）的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编程语言</a:t>
            </a:r>
            <a:endParaRPr lang="en-US" altLang="zh-CN" sz="14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69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 </a:t>
            </a:r>
            <a:r>
              <a:rPr lang="zh-CN" altLang="en-US"/>
              <a:t>标准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710880" y="2201332"/>
            <a:ext cx="2633133" cy="3317441"/>
            <a:chOff x="710880" y="2201332"/>
            <a:chExt cx="2633133" cy="331744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80" y="2201332"/>
              <a:ext cx="2633133" cy="2633133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99639" y="5118663"/>
              <a:ext cx="1412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 </a:t>
              </a:r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结构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131735" y="2201332"/>
            <a:ext cx="2633133" cy="3315043"/>
            <a:chOff x="4131735" y="2201332"/>
            <a:chExt cx="2633133" cy="331504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735" y="2201332"/>
              <a:ext cx="2633133" cy="263313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4970618" y="5116265"/>
              <a:ext cx="119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CSS </a:t>
              </a:r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样式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713456" y="2201332"/>
            <a:ext cx="2531535" cy="3298109"/>
            <a:chOff x="7713456" y="2201332"/>
            <a:chExt cx="2531535" cy="329810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456" y="2201332"/>
              <a:ext cx="2531535" cy="253153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7896425" y="5099331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JavaScript </a:t>
              </a:r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行为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目标：知道如何向页面添加 </a:t>
            </a:r>
            <a:r>
              <a:rPr lang="en-US" altLang="zh-CN"/>
              <a:t>JavaScript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书写位置</a:t>
            </a:r>
          </a:p>
        </p:txBody>
      </p:sp>
      <p:sp>
        <p:nvSpPr>
          <p:cNvPr id="10" name="右箭头 9"/>
          <p:cNvSpPr/>
          <p:nvPr/>
        </p:nvSpPr>
        <p:spPr>
          <a:xfrm>
            <a:off x="4330272" y="2667806"/>
            <a:ext cx="766118" cy="22051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46"/>
          <p:cNvSpPr/>
          <p:nvPr/>
        </p:nvSpPr>
        <p:spPr bwMode="auto">
          <a:xfrm>
            <a:off x="2553509" y="2006390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1" name="Freeform 46"/>
          <p:cNvSpPr/>
          <p:nvPr/>
        </p:nvSpPr>
        <p:spPr bwMode="auto">
          <a:xfrm>
            <a:off x="6438717" y="2006390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2" name="Freeform 5"/>
          <p:cNvSpPr/>
          <p:nvPr/>
        </p:nvSpPr>
        <p:spPr bwMode="auto">
          <a:xfrm>
            <a:off x="1187958" y="3006662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CSS </a:t>
            </a:r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位置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9135841" y="301940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JavaScript</a:t>
            </a:r>
            <a:endParaRPr lang="zh-CN" altLang="en-US" sz="240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940815" y="2918864"/>
            <a:ext cx="215557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行内样式表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内部样式表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外部样式表</a:t>
            </a:r>
            <a:endParaRPr lang="zh-CN" altLang="en-US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6438717" y="2974674"/>
            <a:ext cx="324817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行内 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endParaRPr lang="zh-CN" altLang="en-US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 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 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书写位置</a:t>
            </a:r>
          </a:p>
        </p:txBody>
      </p:sp>
      <p:sp>
        <p:nvSpPr>
          <p:cNvPr id="15" name="矩形 14"/>
          <p:cNvSpPr/>
          <p:nvPr/>
        </p:nvSpPr>
        <p:spPr>
          <a:xfrm>
            <a:off x="776783" y="242586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直接写在html文件里，用script标签包住</a:t>
            </a:r>
            <a:endParaRPr lang="en-US" altLang="zh-CN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</a:t>
            </a:r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：script标签写在&lt;/body&gt;上面</a:t>
            </a:r>
            <a:endParaRPr lang="en-US" altLang="zh-CN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拓展： </a:t>
            </a:r>
            <a:r>
              <a:rPr lang="en-US" altLang="zh-CN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alert(‘</a:t>
            </a:r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你好，</a:t>
            </a:r>
            <a:r>
              <a:rPr lang="en-US" altLang="zh-CN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JavaScript’) </a:t>
            </a:r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页面弹出警告对话框</a:t>
            </a:r>
            <a:endParaRPr lang="en-US" altLang="zh-CN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占位符 6"/>
          <p:cNvSpPr txBox="1"/>
          <p:nvPr/>
        </p:nvSpPr>
        <p:spPr>
          <a:xfrm>
            <a:off x="710880" y="173716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1. </a:t>
            </a:r>
            <a:r>
              <a:rPr lang="zh-CN" altLang="en-US" sz="1600"/>
              <a:t>内部 </a:t>
            </a:r>
            <a:r>
              <a:rPr lang="en-US" altLang="zh-CN" sz="1600"/>
              <a:t>JavaScript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1121186" y="4770667"/>
            <a:ext cx="967908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我们将 </a:t>
            </a:r>
            <a:r>
              <a:rPr lang="en-US" altLang="zh-CN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&lt;script&gt; </a:t>
            </a: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放在</a:t>
            </a:r>
            <a:r>
              <a:rPr lang="en-US" altLang="zh-CN" sz="14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HTML</a:t>
            </a:r>
            <a:r>
              <a:rPr lang="zh-CN" altLang="en-US" sz="14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文件的底部</a:t>
            </a: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附近的原因是浏览器会按照代码在文件中的</a:t>
            </a:r>
            <a:r>
              <a:rPr lang="zh-CN" altLang="en-US" sz="14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顺序加载 </a:t>
            </a:r>
            <a:r>
              <a:rPr lang="en-US" altLang="zh-CN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HTML</a:t>
            </a: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</a:t>
            </a:r>
            <a:endParaRPr lang="en-US" altLang="zh-CN" sz="1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如果先加载的 </a:t>
            </a:r>
            <a:r>
              <a:rPr lang="en-US" altLang="zh-CN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JavaScript </a:t>
            </a: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期望修改其下方的 </a:t>
            </a:r>
            <a:r>
              <a:rPr lang="en-US" altLang="zh-CN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HTML</a:t>
            </a: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，那么它可能由于 </a:t>
            </a:r>
            <a:r>
              <a:rPr lang="en-US" altLang="zh-CN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HTML </a:t>
            </a: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尚未被加载而失效。</a:t>
            </a:r>
            <a:endParaRPr lang="en-US" altLang="zh-CN" sz="1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因此，将 </a:t>
            </a:r>
            <a:r>
              <a:rPr lang="en-US" altLang="zh-CN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JavaScript </a:t>
            </a: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代码放在 </a:t>
            </a:r>
            <a:r>
              <a:rPr lang="en-US" altLang="zh-CN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HTML</a:t>
            </a: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页面的底部附近通常是最好的策略。</a:t>
            </a:r>
            <a:endParaRPr lang="en-US" altLang="zh-CN" sz="14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6711" y="4273023"/>
            <a:ext cx="10302240" cy="1817226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6783" y="4345493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61" y="2391416"/>
            <a:ext cx="4676190" cy="116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书写位置</a:t>
            </a:r>
          </a:p>
        </p:txBody>
      </p:sp>
      <p:sp>
        <p:nvSpPr>
          <p:cNvPr id="15" name="矩形 14"/>
          <p:cNvSpPr/>
          <p:nvPr/>
        </p:nvSpPr>
        <p:spPr>
          <a:xfrm>
            <a:off x="863123" y="243272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代码写在以</a:t>
            </a:r>
            <a:r>
              <a:rPr lang="en-US" altLang="zh-CN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err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结尾的文件里</a:t>
            </a:r>
            <a:endParaRPr lang="en-US" altLang="zh-CN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</a:t>
            </a:r>
            <a:r>
              <a:rPr lang="en-US" altLang="zh-CN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script</a:t>
            </a:r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标签，引入到</a:t>
            </a:r>
            <a:r>
              <a:rPr lang="en-US" altLang="zh-CN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页面中。</a:t>
            </a:r>
            <a:endParaRPr lang="en-US" altLang="zh-CN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占位符 6"/>
          <p:cNvSpPr txBox="1"/>
          <p:nvPr/>
        </p:nvSpPr>
        <p:spPr>
          <a:xfrm>
            <a:off x="710880" y="1761122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2. </a:t>
            </a:r>
            <a:r>
              <a:rPr lang="zh-CN" altLang="en-US" sz="1600"/>
              <a:t>外部 </a:t>
            </a:r>
            <a:r>
              <a:rPr lang="en-US" altLang="zh-CN" sz="1600"/>
              <a:t>JavaScript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202" y="1945764"/>
            <a:ext cx="4394359" cy="1631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6"/>
          <p:cNvSpPr txBox="1"/>
          <p:nvPr/>
        </p:nvSpPr>
        <p:spPr>
          <a:xfrm>
            <a:off x="1207526" y="4528580"/>
            <a:ext cx="9679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script</a:t>
            </a: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标签中间无需写代码，否则会被忽略！</a:t>
            </a:r>
            <a:endParaRPr lang="zh-CN" altLang="en-US" sz="14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会使代码更加有序，更易于复用，且没有了脚本的混合，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也会更加易读，因此这是个好的习惯。</a:t>
            </a:r>
            <a:endParaRPr lang="en-US" altLang="zh-CN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63051" y="4005536"/>
            <a:ext cx="10302240" cy="1582544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63123" y="4078006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书写位置</a:t>
            </a:r>
          </a:p>
        </p:txBody>
      </p:sp>
      <p:sp>
        <p:nvSpPr>
          <p:cNvPr id="15" name="矩形 14"/>
          <p:cNvSpPr/>
          <p:nvPr/>
        </p:nvSpPr>
        <p:spPr>
          <a:xfrm>
            <a:off x="884403" y="2480878"/>
            <a:ext cx="68960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代码写在标签内部</a:t>
            </a:r>
            <a:endParaRPr lang="en-US" altLang="zh-CN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直接标签内部写</a:t>
            </a:r>
            <a:r>
              <a:rPr lang="en-US" altLang="zh-CN" sz="1600" err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endParaRPr lang="en-US" altLang="zh-CN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占位符 6"/>
          <p:cNvSpPr txBox="1"/>
          <p:nvPr/>
        </p:nvSpPr>
        <p:spPr>
          <a:xfrm>
            <a:off x="710880" y="1774843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3. </a:t>
            </a:r>
            <a:r>
              <a:rPr lang="zh-CN" altLang="en-US" sz="1600"/>
              <a:t>行内 </a:t>
            </a:r>
            <a:r>
              <a:rPr lang="en-US" altLang="zh-CN" sz="1600"/>
              <a:t>JavaScript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308" y="2516884"/>
            <a:ext cx="6089983" cy="1005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963051" y="4005536"/>
            <a:ext cx="10302240" cy="1582544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63123" y="4078006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1182126" y="4744969"/>
            <a:ext cx="9679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此处作为了解即可，但是后面</a:t>
            </a:r>
            <a:r>
              <a:rPr lang="en-US" altLang="zh-CN" sz="1400" err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框架会用这种模式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84251" y="1107440"/>
            <a:ext cx="5760000" cy="35372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代码可以写到哪三种位置？</a:t>
            </a:r>
            <a:endParaRPr lang="en-US" altLang="zh-CN" dirty="0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     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行内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注意事项：</a:t>
            </a:r>
            <a:endParaRPr lang="en-US" altLang="zh-CN" dirty="0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书写的位置尽量写到文档末尾  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&lt;/body&gt;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标签前面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 </a:t>
            </a:r>
            <a:r>
              <a:rPr lang="en-US" altLang="zh-CN" sz="1400" b="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en-US" altLang="zh-CN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标签中间不要写代码，否则会被忽略</a:t>
            </a:r>
            <a:endParaRPr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35" y="4957934"/>
            <a:ext cx="3474853" cy="1290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页面弹框课堂练习（同学自行练习）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Alibaba PuHuiTi R" pitchFamily="18" charset="-122"/>
              </a:rPr>
              <a:t>①：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请用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kumimoji="1"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书写方式，页面弹出： 努力，奋斗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Alibaba PuHuiTi R" pitchFamily="18" charset="-122"/>
              </a:rPr>
              <a:t>②：请用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kumimoji="1"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书写方式，页面弹出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   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月薪过万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时间：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5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分钟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83" y="4100512"/>
            <a:ext cx="6210300" cy="18573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目标：了解</a:t>
            </a:r>
            <a:r>
              <a:rPr lang="en-US" altLang="zh-CN"/>
              <a:t>JavaScript</a:t>
            </a:r>
            <a:r>
              <a:rPr lang="zh-CN" altLang="en-US"/>
              <a:t>注释写法以及结束符通俗写法</a:t>
            </a:r>
            <a:endParaRPr lang="en-US" altLang="zh-CN"/>
          </a:p>
          <a:p>
            <a:r>
              <a:rPr lang="zh-CN" altLang="en-US"/>
              <a:t>注释</a:t>
            </a:r>
            <a:endParaRPr lang="en-US" altLang="zh-CN"/>
          </a:p>
          <a:p>
            <a:r>
              <a:rPr lang="zh-CN" altLang="en-US"/>
              <a:t>结束符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怎么写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181" y="992936"/>
            <a:ext cx="3470019" cy="1194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单行注释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/>
              <a:t>符号：</a:t>
            </a:r>
            <a:r>
              <a:rPr lang="en-US" altLang="zh-CN"/>
              <a:t>//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/>
              <a:t>作用：</a:t>
            </a:r>
            <a:r>
              <a:rPr lang="en-US" altLang="zh-CN"/>
              <a:t>//</a:t>
            </a:r>
            <a:r>
              <a:rPr lang="zh-CN" altLang="en-US"/>
              <a:t>右边这一行的代码会被忽略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/>
              <a:t>快捷键：</a:t>
            </a:r>
            <a:r>
              <a:rPr lang="en-US" altLang="zh-CN"/>
              <a:t>ctrl + /</a:t>
            </a:r>
          </a:p>
          <a:p>
            <a:endParaRPr lang="en-US" altLang="zh-CN"/>
          </a:p>
          <a:p>
            <a:r>
              <a:rPr lang="zh-CN" altLang="en-US"/>
              <a:t>块注释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/>
              <a:t>符号：</a:t>
            </a:r>
            <a:r>
              <a:rPr lang="en-US" altLang="zh-CN"/>
              <a:t>/*  */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/>
              <a:t>作用：</a:t>
            </a:r>
            <a:r>
              <a:rPr lang="zh-CN" altLang="en-US"/>
              <a:t>在</a:t>
            </a:r>
            <a:r>
              <a:rPr lang="en-US" altLang="zh-CN"/>
              <a:t>/*  </a:t>
            </a:r>
            <a:r>
              <a:rPr lang="zh-CN" altLang="en-US"/>
              <a:t>和  *</a:t>
            </a:r>
            <a:r>
              <a:rPr lang="en-US" altLang="zh-CN"/>
              <a:t>/ </a:t>
            </a:r>
            <a:r>
              <a:rPr lang="zh-CN" altLang="en-US"/>
              <a:t>之间的所有内容都会被忽略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/>
              <a:t>快捷键：</a:t>
            </a:r>
            <a:r>
              <a:rPr lang="en-US" altLang="zh-CN"/>
              <a:t>shift + alt + a</a:t>
            </a:r>
          </a:p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怎么写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33" y="4000454"/>
            <a:ext cx="3220487" cy="1870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33" y="1733455"/>
            <a:ext cx="3220487" cy="1594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结束符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/>
              <a:t>作用： </a:t>
            </a:r>
            <a:r>
              <a:rPr lang="zh-CN" altLang="en-US"/>
              <a:t>使用英文的 </a:t>
            </a:r>
            <a:r>
              <a:rPr lang="en-US" altLang="zh-CN"/>
              <a:t>; </a:t>
            </a:r>
            <a:r>
              <a:rPr lang="zh-CN" altLang="en-US"/>
              <a:t>代表语句结束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/>
              <a:t>实际情况：</a:t>
            </a:r>
            <a:r>
              <a:rPr lang="zh-CN" altLang="en-US"/>
              <a:t> 实际开发中，可写可不写，浏览器</a:t>
            </a:r>
            <a:r>
              <a:rPr lang="en-US" altLang="zh-CN"/>
              <a:t>(JavaScript </a:t>
            </a:r>
            <a:r>
              <a:rPr lang="zh-CN" altLang="en-US"/>
              <a:t>引擎</a:t>
            </a:r>
            <a:r>
              <a:rPr lang="en-US" altLang="zh-CN"/>
              <a:t>) </a:t>
            </a:r>
            <a:r>
              <a:rPr lang="zh-CN" altLang="en-US"/>
              <a:t>可以自动推断语句的结束位置</a:t>
            </a:r>
            <a:endParaRPr lang="en-US" altLang="zh-CN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/>
              <a:t>现状：</a:t>
            </a:r>
            <a:r>
              <a:rPr lang="zh-CN" altLang="en-US"/>
              <a:t> 在实际开发中，越来越多的人主张，书写 </a:t>
            </a:r>
            <a:r>
              <a:rPr lang="en-US" altLang="zh-CN"/>
              <a:t>JavaScript </a:t>
            </a:r>
            <a:r>
              <a:rPr lang="zh-CN" altLang="en-US"/>
              <a:t>代码时省略结束符</a:t>
            </a:r>
            <a:endParaRPr lang="en-US" altLang="zh-CN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C00000"/>
                </a:solidFill>
              </a:rPr>
              <a:t>约定：</a:t>
            </a:r>
            <a:r>
              <a:rPr lang="zh-CN" altLang="en-US">
                <a:solidFill>
                  <a:srgbClr val="C00000"/>
                </a:solidFill>
              </a:rPr>
              <a:t>为了风格统一，结束符要么每句都写，要么每句都不写（按照团队要求</a:t>
            </a:r>
            <a:r>
              <a:rPr lang="en-US" altLang="zh-CN">
                <a:solidFill>
                  <a:srgbClr val="C00000"/>
                </a:solidFill>
              </a:rPr>
              <a:t>.</a:t>
            </a:r>
            <a:r>
              <a:rPr lang="zh-CN" altLang="en-US">
                <a:solidFill>
                  <a:srgbClr val="C00000"/>
                </a:solidFill>
              </a:rPr>
              <a:t>）</a:t>
            </a:r>
            <a:endParaRPr lang="en-US" altLang="zh-CN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怎么写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55" y="4740847"/>
            <a:ext cx="2028571" cy="14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472" y="4740847"/>
            <a:ext cx="1885714" cy="14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左右箭头 8"/>
          <p:cNvSpPr/>
          <p:nvPr/>
        </p:nvSpPr>
        <p:spPr>
          <a:xfrm>
            <a:off x="4678297" y="5206320"/>
            <a:ext cx="1106659" cy="282146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结束符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怎么写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31" y="815853"/>
            <a:ext cx="6300327" cy="5486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54" y="2836332"/>
            <a:ext cx="2584503" cy="2584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 </a:t>
            </a:r>
            <a:r>
              <a:rPr lang="zh-CN" altLang="en-US"/>
              <a:t>标准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10880" y="2031999"/>
            <a:ext cx="1735066" cy="2259308"/>
            <a:chOff x="710880" y="2201332"/>
            <a:chExt cx="2633133" cy="342872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80" y="2201332"/>
              <a:ext cx="2633133" cy="2633133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151424" y="5116265"/>
              <a:ext cx="1776368" cy="513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 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结构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44635" y="2031999"/>
            <a:ext cx="1735066" cy="2275061"/>
            <a:chOff x="4131735" y="2201332"/>
            <a:chExt cx="2633133" cy="345262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735" y="2201332"/>
              <a:ext cx="2633133" cy="2633133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4715071" y="5140172"/>
              <a:ext cx="1511202" cy="513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CSS 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样式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739789" y="1600199"/>
            <a:ext cx="2988411" cy="3760923"/>
            <a:chOff x="7713456" y="2201332"/>
            <a:chExt cx="2531535" cy="318594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456" y="2201332"/>
              <a:ext cx="2531535" cy="2531535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7915948" y="4987165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JavaScript </a:t>
              </a:r>
              <a:r>
                <a:rPr lang="zh-CN" altLang="en-US" sz="2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行为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92717" y="1259840"/>
            <a:ext cx="5760000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JavaScript </a:t>
            </a:r>
            <a:r>
              <a:rPr lang="zh-CN" altLang="en-US"/>
              <a:t>注释有哪两种方式？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单行注释  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多行注释  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/*   */ </a:t>
            </a:r>
          </a:p>
          <a:p>
            <a:pPr>
              <a:lnSpc>
                <a:spcPct val="150000"/>
              </a:lnSpc>
            </a:pPr>
            <a:r>
              <a:rPr lang="en-US" altLang="zh-CN"/>
              <a:t>JavaScript </a:t>
            </a:r>
            <a:r>
              <a:rPr lang="zh-CN" altLang="en-US"/>
              <a:t>结束符注意点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结束符是？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分号 ；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结束符可以省略吗？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65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Yes</a:t>
            </a:r>
          </a:p>
          <a:p>
            <a:pPr marL="15049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但为了风格统一，结束符要么每句都写，要么每句都不写（团队约定）</a:t>
            </a:r>
            <a:endParaRPr lang="en-US" altLang="zh-CN" sz="1465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JavaScript </a:t>
            </a:r>
            <a:r>
              <a:rPr lang="zh-CN" altLang="en-US"/>
              <a:t>介绍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JavaScript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是什么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?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怎么写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输入和输出语句</a:t>
            </a:r>
            <a:endParaRPr lang="zh-CN" altLang="en-US"/>
          </a:p>
          <a:p>
            <a:endParaRPr lang="zh-CN" altLang="en-US">
              <a:solidFill>
                <a:srgbClr val="C00000"/>
              </a:solidFill>
            </a:endParaRPr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/>
              <a:t>目标：能写出常见 </a:t>
            </a:r>
            <a:r>
              <a:rPr lang="en-US" altLang="zh-CN" sz="1800"/>
              <a:t>JavaScript</a:t>
            </a:r>
            <a:r>
              <a:rPr lang="zh-CN" altLang="en-US" sz="1800"/>
              <a:t> 输入输出语句</a:t>
            </a:r>
            <a:endParaRPr lang="en-US" altLang="zh-CN" sz="1800"/>
          </a:p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交互： </a:t>
            </a:r>
            <a:r>
              <a:rPr lang="zh-CN" altLang="en-US">
                <a:solidFill>
                  <a:srgbClr val="C00000"/>
                </a:solidFill>
              </a:rPr>
              <a:t>用户输入数据  </a:t>
            </a:r>
            <a:r>
              <a:rPr lang="zh-CN" altLang="en-US">
                <a:solidFill>
                  <a:schemeClr val="tx1"/>
                </a:solidFill>
              </a:rPr>
              <a:t>→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数据处理  →</a:t>
            </a:r>
            <a:r>
              <a:rPr lang="zh-CN" altLang="en-US"/>
              <a:t>  </a:t>
            </a:r>
            <a:r>
              <a:rPr lang="zh-CN" altLang="en-US">
                <a:solidFill>
                  <a:srgbClr val="C00000"/>
                </a:solidFill>
              </a:rPr>
              <a:t>输出结果</a:t>
            </a:r>
            <a:r>
              <a:rPr lang="zh-CN" altLang="en-US"/>
              <a:t>展示给用户</a:t>
            </a:r>
            <a:endParaRPr lang="en-US" altLang="zh-CN"/>
          </a:p>
          <a:p>
            <a:pPr marL="0" indent="0">
              <a:buNone/>
            </a:pPr>
            <a:r>
              <a:rPr lang="zh-CN" altLang="en-US" b="1"/>
              <a:t>学习路线：</a:t>
            </a:r>
            <a:endParaRPr lang="en-US" altLang="zh-CN" b="1"/>
          </a:p>
          <a:p>
            <a:r>
              <a:rPr lang="zh-CN" altLang="en-US"/>
              <a:t>输出语句</a:t>
            </a:r>
            <a:endParaRPr lang="en-US" altLang="zh-CN"/>
          </a:p>
          <a:p>
            <a:r>
              <a:rPr lang="zh-CN" altLang="en-US"/>
              <a:t>输入语句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360680" lvl="1" indent="0">
              <a:buNone/>
            </a:pPr>
            <a:endParaRPr lang="en-US" altLang="zh-CN"/>
          </a:p>
          <a:p>
            <a:pPr marL="360045" lvl="1" indent="0">
              <a:buNone/>
            </a:pP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1.3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输入输出语句（重点）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输出语句：</a:t>
            </a:r>
            <a:endParaRPr lang="en-US" altLang="zh-CN"/>
          </a:p>
          <a:p>
            <a:pPr marL="360680" lvl="1" indent="0">
              <a:lnSpc>
                <a:spcPct val="150000"/>
              </a:lnSpc>
              <a:buNone/>
            </a:pPr>
            <a:r>
              <a:rPr lang="zh-CN" altLang="en-US" b="1">
                <a:solidFill>
                  <a:srgbClr val="C00000"/>
                </a:solidFill>
              </a:rPr>
              <a:t>语句</a:t>
            </a:r>
            <a:r>
              <a:rPr lang="en-US" altLang="zh-CN" b="1">
                <a:solidFill>
                  <a:srgbClr val="C00000"/>
                </a:solidFill>
              </a:rPr>
              <a:t>1</a:t>
            </a:r>
            <a:r>
              <a:rPr lang="zh-CN" altLang="en-US" b="1">
                <a:solidFill>
                  <a:srgbClr val="C00000"/>
                </a:solidFill>
              </a:rPr>
              <a:t>：</a:t>
            </a:r>
            <a:endParaRPr lang="en-US" altLang="zh-CN" b="1">
              <a:solidFill>
                <a:srgbClr val="C00000"/>
              </a:solidFill>
            </a:endParaRPr>
          </a:p>
          <a:p>
            <a:pPr marL="360680" lvl="1" indent="0">
              <a:lnSpc>
                <a:spcPct val="150000"/>
              </a:lnSpc>
              <a:buNone/>
            </a:pPr>
            <a:endParaRPr lang="en-US" altLang="zh-CN"/>
          </a:p>
          <a:p>
            <a:pPr marL="360680" lvl="1" indent="0">
              <a:lnSpc>
                <a:spcPct val="150000"/>
              </a:lnSpc>
              <a:buNone/>
            </a:pPr>
            <a:endParaRPr lang="en-US" altLang="zh-CN"/>
          </a:p>
          <a:p>
            <a:pPr marL="360680" lvl="1" indent="0">
              <a:lnSpc>
                <a:spcPct val="150000"/>
              </a:lnSpc>
              <a:buNone/>
            </a:pPr>
            <a:r>
              <a:rPr lang="zh-CN" altLang="en-US"/>
              <a:t>作用：页面弹出警告框</a:t>
            </a:r>
            <a:endParaRPr lang="en-US" altLang="zh-CN"/>
          </a:p>
          <a:p>
            <a:pPr marL="360045" lvl="1" indent="0">
              <a:buNone/>
            </a:pP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1.3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输入输出语句</a:t>
            </a:r>
          </a:p>
        </p:txBody>
      </p:sp>
      <p:sp>
        <p:nvSpPr>
          <p:cNvPr id="8" name="文本占位符 1"/>
          <p:cNvSpPr txBox="1"/>
          <p:nvPr/>
        </p:nvSpPr>
        <p:spPr>
          <a:xfrm>
            <a:off x="657552" y="3674579"/>
            <a:ext cx="5454944" cy="337567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68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语句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36068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36068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360680" lvl="1" indent="0">
              <a:lnSpc>
                <a:spcPct val="150000"/>
              </a:lnSpc>
              <a:buNone/>
            </a:pPr>
            <a:r>
              <a:rPr lang="zh-CN" altLang="en-US" b="1" dirty="0"/>
              <a:t>作用：</a:t>
            </a:r>
            <a:r>
              <a:rPr lang="zh-CN" altLang="en-US" dirty="0"/>
              <a:t>在</a:t>
            </a:r>
            <a:r>
              <a:rPr lang="en-US" altLang="zh-CN" dirty="0"/>
              <a:t>body</a:t>
            </a:r>
            <a:r>
              <a:rPr lang="zh-CN" altLang="en-US" dirty="0"/>
              <a:t>标签内输出内容</a:t>
            </a:r>
            <a:endParaRPr lang="en-US" altLang="zh-CN" dirty="0"/>
          </a:p>
          <a:p>
            <a:pPr marL="360680" lvl="1" indent="0">
              <a:lnSpc>
                <a:spcPct val="150000"/>
              </a:lnSpc>
              <a:buNone/>
            </a:pPr>
            <a:r>
              <a:rPr lang="zh-CN" altLang="en-US" b="1" dirty="0"/>
              <a:t>提示：</a:t>
            </a:r>
            <a:r>
              <a:rPr lang="zh-CN" altLang="en-US" dirty="0"/>
              <a:t>如果输出的内容写</a:t>
            </a:r>
            <a:r>
              <a:rPr lang="zh-CN" altLang="en-US" dirty="0">
                <a:solidFill>
                  <a:srgbClr val="C00000"/>
                </a:solidFill>
              </a:rPr>
              <a:t>标签</a:t>
            </a:r>
            <a:r>
              <a:rPr lang="zh-CN" altLang="en-US" dirty="0"/>
              <a:t>，也会</a:t>
            </a:r>
            <a:r>
              <a:rPr lang="zh-CN" altLang="en-US" dirty="0">
                <a:solidFill>
                  <a:srgbClr val="C00000"/>
                </a:solidFill>
              </a:rPr>
              <a:t>被解析成网页元素</a:t>
            </a:r>
            <a:endParaRPr lang="en-US" altLang="zh-CN" dirty="0">
              <a:solidFill>
                <a:srgbClr val="C00000"/>
              </a:solidFill>
            </a:endParaRPr>
          </a:p>
          <a:p>
            <a:pPr marL="360680" lvl="1" indent="0">
              <a:lnSpc>
                <a:spcPct val="150000"/>
              </a:lnSpc>
              <a:buNone/>
            </a:pPr>
            <a:endParaRPr lang="en-US" altLang="zh-CN" dirty="0"/>
          </a:p>
          <a:p>
            <a:pPr marL="36068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b="1" dirty="0">
              <a:solidFill>
                <a:srgbClr val="C00000"/>
              </a:solidFill>
            </a:endParaRPr>
          </a:p>
          <a:p>
            <a:pPr marL="36068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400" b="1" dirty="0"/>
              <a:t>       </a:t>
            </a:r>
            <a:endParaRPr lang="zh-CN" altLang="en-US" dirty="0"/>
          </a:p>
          <a:p>
            <a:pPr marL="360045" lvl="1" indent="0">
              <a:buFont typeface="Wingdings" panose="05000000000000000000" pitchFamily="2" charset="2"/>
              <a:buNone/>
            </a:pPr>
            <a:endParaRPr lang="zh-CN" alt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381872" y="2191562"/>
            <a:ext cx="0" cy="328506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文本占位符 1"/>
          <p:cNvSpPr txBox="1"/>
          <p:nvPr/>
        </p:nvSpPr>
        <p:spPr>
          <a:xfrm>
            <a:off x="6704577" y="2100951"/>
            <a:ext cx="5454944" cy="337567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1" indent="0"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C00000"/>
                </a:solidFill>
              </a:rPr>
              <a:t>语句</a:t>
            </a:r>
            <a:r>
              <a:rPr lang="en-US" altLang="zh-CN" b="1">
                <a:solidFill>
                  <a:srgbClr val="C00000"/>
                </a:solidFill>
              </a:rPr>
              <a:t>3</a:t>
            </a:r>
            <a:r>
              <a:rPr lang="zh-CN" altLang="en-US" b="1">
                <a:solidFill>
                  <a:srgbClr val="C00000"/>
                </a:solidFill>
              </a:rPr>
              <a:t>：</a:t>
            </a:r>
            <a:endParaRPr lang="en-US" altLang="zh-CN" b="1">
              <a:solidFill>
                <a:srgbClr val="C00000"/>
              </a:solidFill>
            </a:endParaRPr>
          </a:p>
          <a:p>
            <a:pPr marL="360045" lvl="1" indent="0">
              <a:buFont typeface="Wingdings" panose="05000000000000000000" pitchFamily="2" charset="2"/>
              <a:buNone/>
            </a:pPr>
            <a:endParaRPr lang="en-US" altLang="zh-CN"/>
          </a:p>
          <a:p>
            <a:pPr marL="360045" lvl="1" indent="0">
              <a:buFont typeface="Wingdings" panose="05000000000000000000" pitchFamily="2" charset="2"/>
              <a:buNone/>
            </a:pPr>
            <a:endParaRPr lang="en-US" altLang="zh-CN"/>
          </a:p>
          <a:p>
            <a:pPr marL="360045" lvl="1" indent="0">
              <a:buFont typeface="Wingdings" panose="05000000000000000000" pitchFamily="2" charset="2"/>
              <a:buNone/>
            </a:pPr>
            <a:endParaRPr lang="en-US" altLang="zh-CN"/>
          </a:p>
          <a:p>
            <a:pPr marL="360045" lvl="1" indent="0">
              <a:buNone/>
            </a:pPr>
            <a:r>
              <a:rPr lang="zh-CN" altLang="en-US" b="1"/>
              <a:t>作用：</a:t>
            </a:r>
            <a:r>
              <a:rPr lang="zh-CN" altLang="en-US"/>
              <a:t>控制台输出语法，程序员调试使用</a:t>
            </a:r>
          </a:p>
          <a:p>
            <a:pPr marL="360045" lvl="1" indent="0">
              <a:buFont typeface="Wingdings" panose="05000000000000000000" pitchFamily="2" charset="2"/>
              <a:buNone/>
            </a:pPr>
            <a:endParaRPr lang="zh-CN" altLang="en-US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395" y="2528298"/>
            <a:ext cx="4317285" cy="47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91" y="4198656"/>
            <a:ext cx="4534552" cy="451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291" y="2528298"/>
            <a:ext cx="3687748" cy="447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输入语句：</a:t>
            </a:r>
            <a:endParaRPr lang="en-US" altLang="zh-CN"/>
          </a:p>
          <a:p>
            <a:r>
              <a:rPr lang="zh-CN" altLang="en-US" sz="1400" b="1">
                <a:solidFill>
                  <a:srgbClr val="C00000"/>
                </a:solidFill>
              </a:rPr>
              <a:t>语法：</a:t>
            </a:r>
            <a:endParaRPr lang="en-US" altLang="zh-CN" sz="1400" b="1">
              <a:solidFill>
                <a:srgbClr val="C00000"/>
              </a:solidFill>
            </a:endParaRPr>
          </a:p>
          <a:p>
            <a:endParaRPr lang="en-US" altLang="zh-CN" b="1"/>
          </a:p>
          <a:p>
            <a:endParaRPr lang="en-US" altLang="zh-CN" b="1"/>
          </a:p>
          <a:p>
            <a:r>
              <a:rPr lang="en-US" altLang="zh-CN" sz="1400" b="1"/>
              <a:t>prompt   </a:t>
            </a:r>
            <a:r>
              <a:rPr lang="zh-CN" altLang="en-US" sz="1400" b="1">
                <a:solidFill>
                  <a:srgbClr val="C00000"/>
                </a:solidFill>
              </a:rPr>
              <a:t>提示</a:t>
            </a:r>
            <a:r>
              <a:rPr lang="zh-CN" altLang="en-US" sz="1400" b="1"/>
              <a:t>的意思</a:t>
            </a:r>
            <a:endParaRPr lang="en-US" altLang="zh-CN" sz="1400" b="1"/>
          </a:p>
          <a:p>
            <a:r>
              <a:rPr lang="zh-CN" altLang="en-US" sz="1400" b="1"/>
              <a:t>作用：</a:t>
            </a:r>
            <a:r>
              <a:rPr lang="zh-CN" altLang="en-US"/>
              <a:t>显示一个对话框，对话框中包含一条文字信息，用来</a:t>
            </a:r>
            <a:r>
              <a:rPr lang="zh-CN" altLang="en-US">
                <a:solidFill>
                  <a:srgbClr val="C00000"/>
                </a:solidFill>
              </a:rPr>
              <a:t>提示</a:t>
            </a:r>
            <a:r>
              <a:rPr lang="zh-CN" altLang="en-US"/>
              <a:t>用户输入文字</a:t>
            </a:r>
            <a:endParaRPr lang="en-US" altLang="zh-CN"/>
          </a:p>
          <a:p>
            <a:r>
              <a:rPr lang="zh-CN" altLang="en-US" sz="1400" b="1"/>
              <a:t>展示：</a:t>
            </a:r>
            <a:endParaRPr lang="en-US" altLang="zh-CN" sz="1400" b="1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1.3</a:t>
            </a:r>
            <a:r>
              <a:rPr lang="zh-CN" altLang="en-US"/>
              <a:t> </a:t>
            </a:r>
            <a:r>
              <a:rPr lang="en-US" altLang="zh-CN"/>
              <a:t>JavaScript </a:t>
            </a:r>
            <a:r>
              <a:rPr lang="zh-CN" altLang="en-US"/>
              <a:t>输入输出语句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05" y="2573362"/>
            <a:ext cx="3876190" cy="39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05" y="4522372"/>
            <a:ext cx="4323809" cy="18095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423850" y="1869440"/>
            <a:ext cx="7454883" cy="47088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我们讲了哪些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JavaScript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输出语句？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document.write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400" b="0"/>
              <a:t>'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&lt;div&gt;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我是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div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&lt;/div&gt;</a:t>
            </a:r>
            <a:r>
              <a:rPr lang="en-US" altLang="zh-CN" sz="1400" b="0"/>
              <a:t>'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    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body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中输出内容，能解析标签</a:t>
            </a:r>
            <a:endParaRPr lang="en-US" altLang="zh-CN" sz="14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alert(</a:t>
            </a:r>
            <a:r>
              <a:rPr lang="en-US" altLang="zh-CN" sz="1400" b="0"/>
              <a:t>'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请勾选同意协议</a:t>
            </a:r>
            <a:r>
              <a:rPr lang="en-US" altLang="zh-CN" sz="1400" b="0"/>
              <a:t>'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     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页面弹出警告框</a:t>
            </a:r>
            <a:endParaRPr lang="en-US" altLang="zh-CN" sz="14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console.log(</a:t>
            </a:r>
            <a:r>
              <a:rPr lang="en-US" altLang="zh-CN" sz="1400" b="0"/>
              <a:t>'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控制台打印</a:t>
            </a:r>
            <a:r>
              <a:rPr lang="en-US" altLang="zh-CN" sz="1400" b="0"/>
              <a:t>'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    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控制台输出，主要给程序员调试使用</a:t>
            </a:r>
            <a:endParaRPr lang="en-US" altLang="zh-CN" sz="14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我们讲了哪个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JavaScript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输入语句？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prompt(</a:t>
            </a:r>
            <a:r>
              <a:rPr lang="en-US" altLang="zh-CN" sz="1400" b="0"/>
              <a:t>'</a:t>
            </a: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请输入姓名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r>
              <a:rPr lang="en-US" altLang="zh-CN" sz="1400" b="0"/>
              <a:t>'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     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页面弹出对话框，可以提示用户输入内容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789" y="728133"/>
            <a:ext cx="3315064" cy="13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输入和输入练习</a:t>
            </a:r>
            <a:r>
              <a:rPr lang="en-US" altLang="zh-CN"/>
              <a:t>:  </a:t>
            </a:r>
            <a:r>
              <a:rPr lang="zh-CN" altLang="en-US"/>
              <a:t>时间 </a:t>
            </a:r>
            <a:r>
              <a:rPr lang="en-US" altLang="zh-CN"/>
              <a:t>5</a:t>
            </a:r>
            <a:r>
              <a:rPr lang="zh-CN" altLang="en-US"/>
              <a:t>分钟（同学自行练习）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r>
              <a:rPr kumimoji="1" lang="en-US" altLang="zh-CN" sz="1400"/>
              <a:t>1. </a:t>
            </a:r>
            <a:r>
              <a:rPr kumimoji="1" lang="zh-CN" altLang="en-US" sz="1400"/>
              <a:t>浏览器中弹出警示框： </a:t>
            </a:r>
            <a:r>
              <a:rPr kumimoji="1" lang="zh-CN" altLang="en-US" sz="1400">
                <a:solidFill>
                  <a:schemeClr val="accent2"/>
                </a:solidFill>
              </a:rPr>
              <a:t>你好</a:t>
            </a:r>
            <a:r>
              <a:rPr kumimoji="1" lang="en-US" altLang="zh-CN" sz="1400">
                <a:solidFill>
                  <a:schemeClr val="accent2"/>
                </a:solidFill>
              </a:rPr>
              <a:t>~</a:t>
            </a:r>
            <a:r>
              <a:rPr kumimoji="1" lang="zh-CN" altLang="en-US" sz="1400">
                <a:solidFill>
                  <a:schemeClr val="accent2"/>
                </a:solidFill>
              </a:rPr>
              <a:t> </a:t>
            </a:r>
            <a:r>
              <a:rPr kumimoji="1" lang="en-US" altLang="zh-CN" sz="1400">
                <a:solidFill>
                  <a:schemeClr val="accent2"/>
                </a:solidFill>
              </a:rPr>
              <a:t>JS</a:t>
            </a:r>
          </a:p>
          <a:p>
            <a:r>
              <a:rPr kumimoji="1" lang="en-US" altLang="zh-CN" sz="1400"/>
              <a:t>2. </a:t>
            </a:r>
            <a:r>
              <a:rPr kumimoji="1" lang="zh-CN" altLang="en-US" sz="1400"/>
              <a:t>页面中打印输出</a:t>
            </a:r>
            <a:r>
              <a:rPr kumimoji="1" lang="zh-CN" altLang="en-US" sz="1400">
                <a:solidFill>
                  <a:schemeClr val="accent2"/>
                </a:solidFill>
              </a:rPr>
              <a:t>： </a:t>
            </a:r>
            <a:r>
              <a:rPr kumimoji="1" lang="en-US" altLang="zh-CN" sz="1400">
                <a:solidFill>
                  <a:schemeClr val="accent2"/>
                </a:solidFill>
              </a:rPr>
              <a:t>JavaScript </a:t>
            </a:r>
            <a:r>
              <a:rPr kumimoji="1" lang="zh-CN" altLang="en-US" sz="1400">
                <a:solidFill>
                  <a:schemeClr val="accent2"/>
                </a:solidFill>
              </a:rPr>
              <a:t>我来了</a:t>
            </a:r>
            <a:r>
              <a:rPr kumimoji="1" lang="en-US" altLang="zh-CN" sz="1400">
                <a:solidFill>
                  <a:schemeClr val="accent2"/>
                </a:solidFill>
              </a:rPr>
              <a:t>!</a:t>
            </a:r>
          </a:p>
          <a:p>
            <a:r>
              <a:rPr kumimoji="1" lang="en-US" altLang="zh-CN" sz="1400"/>
              <a:t>3. </a:t>
            </a:r>
            <a:r>
              <a:rPr kumimoji="1" lang="zh-CN" altLang="en-US" sz="1400"/>
              <a:t>页面控制台输出： </a:t>
            </a:r>
            <a:r>
              <a:rPr kumimoji="1" lang="zh-CN" altLang="en-US" sz="1400">
                <a:solidFill>
                  <a:schemeClr val="accent2"/>
                </a:solidFill>
              </a:rPr>
              <a:t>它</a:t>
            </a:r>
            <a:r>
              <a:rPr kumimoji="1" lang="en-US" altLang="zh-CN" sz="1400">
                <a:solidFill>
                  <a:schemeClr val="accent2"/>
                </a:solidFill>
              </a:rPr>
              <a:t>~</a:t>
            </a:r>
            <a:r>
              <a:rPr kumimoji="1" lang="zh-CN" altLang="en-US" sz="1400">
                <a:solidFill>
                  <a:schemeClr val="accent2"/>
                </a:solidFill>
              </a:rPr>
              <a:t>会魔法吧</a:t>
            </a:r>
            <a:r>
              <a:rPr kumimoji="1" lang="en-US" altLang="zh-CN" sz="1400">
                <a:solidFill>
                  <a:schemeClr val="accent2"/>
                </a:solidFill>
              </a:rPr>
              <a:t>~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50" y="3501066"/>
            <a:ext cx="6957016" cy="302751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89311" y="2093035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alert()</a:t>
            </a:r>
            <a:endParaRPr lang="zh-CN" altLang="en-US" sz="14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89311" y="2497188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document.write</a:t>
            </a: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endParaRPr lang="zh-CN" altLang="en-US" sz="14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4712" y="2866704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console.log()</a:t>
            </a:r>
            <a:endParaRPr lang="zh-CN" altLang="en-US" sz="14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JavaScript</a:t>
            </a:r>
            <a:r>
              <a:rPr lang="zh-CN" altLang="en-US">
                <a:solidFill>
                  <a:schemeClr val="tx1"/>
                </a:solidFill>
              </a:rPr>
              <a:t>介绍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变量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常量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/>
              <a:t>数据类型</a:t>
            </a:r>
            <a:endParaRPr lang="en-US" altLang="zh-CN"/>
          </a:p>
          <a:p>
            <a:r>
              <a:rPr lang="zh-CN" altLang="en-US"/>
              <a:t>运算符</a:t>
            </a:r>
            <a:endParaRPr lang="en-US" altLang="zh-CN"/>
          </a:p>
          <a:p>
            <a:r>
              <a:rPr lang="zh-CN" altLang="en-US"/>
              <a:t>实战案例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变量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变量是什么</a:t>
            </a:r>
            <a:r>
              <a:rPr lang="en-US" altLang="zh-CN">
                <a:solidFill>
                  <a:srgbClr val="C00000"/>
                </a:solidFill>
              </a:rPr>
              <a:t>&amp;</a:t>
            </a:r>
            <a:r>
              <a:rPr lang="zh-CN" altLang="en-US">
                <a:solidFill>
                  <a:srgbClr val="C00000"/>
                </a:solidFill>
              </a:rPr>
              <a:t>基本使用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变量的本质</a:t>
            </a:r>
          </a:p>
          <a:p>
            <a:r>
              <a:rPr lang="zh-CN" altLang="en-US"/>
              <a:t>变量命名规则与规范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目标：理解变量是计算机存储数据的“</a:t>
            </a:r>
            <a:r>
              <a:rPr lang="zh-CN" altLang="en-US">
                <a:solidFill>
                  <a:srgbClr val="C00000"/>
                </a:solidFill>
              </a:rPr>
              <a:t>容器</a:t>
            </a:r>
            <a:r>
              <a:rPr lang="zh-CN" altLang="en-US"/>
              <a:t>”</a:t>
            </a:r>
            <a:endParaRPr lang="en-US" altLang="zh-CN" b="1"/>
          </a:p>
          <a:p>
            <a:pPr marL="342900" indent="-342900">
              <a:buAutoNum type="arabicPeriod"/>
            </a:pPr>
            <a:r>
              <a:rPr lang="zh-CN" altLang="en-US" b="1"/>
              <a:t>变量：</a:t>
            </a:r>
            <a:endParaRPr lang="en-US" altLang="zh-CN" b="1"/>
          </a:p>
          <a:p>
            <a:r>
              <a:rPr lang="zh-CN" altLang="en-US" b="1">
                <a:sym typeface="+mn-ea"/>
              </a:rPr>
              <a:t>是什么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变量是计算机中用来</a:t>
            </a:r>
            <a:r>
              <a:rPr lang="zh-CN" altLang="en-US" b="1"/>
              <a:t>存储数据</a:t>
            </a:r>
            <a:r>
              <a:rPr lang="zh-CN" altLang="en-US"/>
              <a:t>的“</a:t>
            </a:r>
            <a:r>
              <a:rPr lang="zh-CN" altLang="en-US">
                <a:solidFill>
                  <a:srgbClr val="C00000"/>
                </a:solidFill>
              </a:rPr>
              <a:t>容器</a:t>
            </a:r>
            <a:r>
              <a:rPr lang="zh-CN" altLang="en-US"/>
              <a:t>”（盒子）</a:t>
            </a:r>
            <a:endParaRPr lang="en-US" altLang="zh-CN"/>
          </a:p>
          <a:p>
            <a:r>
              <a:rPr lang="zh-CN" altLang="en-US" b="1"/>
              <a:t>作用：</a:t>
            </a:r>
            <a:r>
              <a:rPr lang="zh-CN" altLang="en-US">
                <a:solidFill>
                  <a:srgbClr val="C00000"/>
                </a:solidFill>
              </a:rPr>
              <a:t>记录计算机中数据的不同状态</a:t>
            </a:r>
            <a:endParaRPr lang="en-US" altLang="zh-CN">
              <a:solidFill>
                <a:srgbClr val="C00000"/>
              </a:solidFill>
            </a:endParaRPr>
          </a:p>
          <a:p>
            <a:endParaRPr lang="en-US" altLang="zh-CN">
              <a:solidFill>
                <a:srgbClr val="C00000"/>
              </a:solidFill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注意：</a:t>
            </a:r>
            <a:r>
              <a:rPr lang="zh-CN" altLang="en-US">
                <a:solidFill>
                  <a:srgbClr val="C00000"/>
                </a:solidFill>
              </a:rPr>
              <a:t>变量不是数据本身，它们仅仅是一个用于存储数值的容器。可以理解为是一个个用来装东西的纸箱子。</a:t>
            </a:r>
            <a:endParaRPr lang="en-US" altLang="zh-CN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变量是什么？</a:t>
            </a:r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5212004" y="3565446"/>
            <a:ext cx="1655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6945022" y="3338905"/>
            <a:ext cx="1260389" cy="453081"/>
          </a:xfrm>
          <a:prstGeom prst="roundRect">
            <a:avLst/>
          </a:prstGeom>
          <a:solidFill>
            <a:srgbClr val="448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3465905"/>
            <a:ext cx="3353543" cy="2107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73" y="3067817"/>
            <a:ext cx="2162362" cy="2162362"/>
          </a:xfrm>
          <a:prstGeom prst="rect">
            <a:avLst/>
          </a:prstGeom>
        </p:spPr>
      </p:pic>
      <p:sp>
        <p:nvSpPr>
          <p:cNvPr id="22" name="云形标注 21"/>
          <p:cNvSpPr/>
          <p:nvPr/>
        </p:nvSpPr>
        <p:spPr>
          <a:xfrm>
            <a:off x="4808325" y="1921933"/>
            <a:ext cx="3480346" cy="1568133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好玩吗？重要吗？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zh-CN" altLang="en-US"/>
              <a:t>变量的声明（创建变量）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/>
              <a:t>变量的赋值（把数据存储到变量里面）</a:t>
            </a:r>
            <a:endParaRPr lang="en-US" altLang="zh-CN"/>
          </a:p>
          <a:p>
            <a:pPr marL="0" indent="0">
              <a:buNone/>
            </a:pPr>
            <a:endParaRPr lang="en-US" altLang="zh-CN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注意：</a:t>
            </a:r>
            <a:endParaRPr lang="en-US" altLang="zh-CN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>
                <a:solidFill>
                  <a:srgbClr val="C00000"/>
                </a:solidFill>
              </a:rPr>
              <a:t>数字</a:t>
            </a:r>
            <a:r>
              <a:rPr lang="zh-CN" altLang="en-US"/>
              <a:t>直接存储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zh-CN" altLang="en-US">
                <a:solidFill>
                  <a:srgbClr val="C00000"/>
                </a:solidFill>
              </a:rPr>
              <a:t>字符</a:t>
            </a:r>
            <a:r>
              <a:rPr lang="zh-CN" altLang="en-US"/>
              <a:t>用单引号引起来，表示一段信息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</a:t>
            </a:r>
            <a:r>
              <a:rPr lang="zh-CN" altLang="en-US"/>
              <a:t> 变量的基本使用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298" y="3308752"/>
            <a:ext cx="1761905" cy="150476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43859" y="2203264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35</a:t>
            </a:r>
            <a:endParaRPr lang="zh-CN" alt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22" y="3669704"/>
            <a:ext cx="1493277" cy="4555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4473438"/>
            <a:ext cx="3353543" cy="2107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0.00365 0.17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/>
              <a:t>1. </a:t>
            </a:r>
            <a:r>
              <a:rPr lang="zh-CN" altLang="en-US" b="1"/>
              <a:t>声明变量：</a:t>
            </a:r>
            <a:endParaRPr lang="en-US" altLang="zh-CN" b="1"/>
          </a:p>
          <a:p>
            <a:pPr marL="0" indent="0">
              <a:buNone/>
            </a:pPr>
            <a:r>
              <a:rPr lang="zh-CN" altLang="en-US"/>
              <a:t>要想使用变量，首先需要创建变量（也称为声明变量或者定义变量）</a:t>
            </a:r>
            <a:endParaRPr lang="en-US" altLang="zh-CN"/>
          </a:p>
          <a:p>
            <a:pPr marL="0" indent="0">
              <a:buNone/>
            </a:pPr>
            <a:r>
              <a:rPr lang="zh-CN" altLang="en-US" b="1"/>
              <a:t>语法：</a:t>
            </a:r>
            <a:endParaRPr lang="en-US" altLang="zh-CN" b="1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声明变量有两部分构成：声明关键字、变量名（标识）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/>
              <a:t>let </a:t>
            </a:r>
            <a:r>
              <a:rPr lang="zh-CN" altLang="en-US"/>
              <a:t>即关键字 </a:t>
            </a:r>
            <a:r>
              <a:rPr lang="en-US" altLang="zh-CN"/>
              <a:t>(let: </a:t>
            </a:r>
            <a:r>
              <a:rPr lang="zh-CN" altLang="en-US"/>
              <a:t>允许、许可、让、要</a:t>
            </a:r>
            <a:r>
              <a:rPr lang="en-US" altLang="zh-CN"/>
              <a:t>)</a:t>
            </a:r>
            <a:r>
              <a:rPr lang="zh-CN" altLang="en-US"/>
              <a:t>，所谓关键字是系统提供的专门用来声明（定义）变量的词语</a:t>
            </a:r>
            <a:endParaRPr lang="en-US" altLang="zh-CN"/>
          </a:p>
          <a:p>
            <a:pPr marL="0" indent="0">
              <a:buNone/>
            </a:pPr>
            <a:r>
              <a:rPr lang="en-US" altLang="zh-CN" b="1"/>
              <a:t> </a:t>
            </a:r>
            <a:r>
              <a:rPr lang="zh-CN" altLang="en-US" b="1"/>
              <a:t>举例：</a:t>
            </a:r>
            <a:endParaRPr lang="en-US" altLang="zh-CN" b="1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645160" lvl="1" indent="-285750">
              <a:buFont typeface="Wingdings" panose="05000000000000000000" pitchFamily="2" charset="2"/>
              <a:buChar char="Ø"/>
            </a:pPr>
            <a:r>
              <a:rPr lang="zh-CN" altLang="en-US"/>
              <a:t>我们声明了一个</a:t>
            </a:r>
            <a:r>
              <a:rPr lang="en-US" altLang="zh-CN"/>
              <a:t>age</a:t>
            </a:r>
            <a:r>
              <a:rPr lang="zh-CN" altLang="en-US"/>
              <a:t>变量</a:t>
            </a:r>
            <a:endParaRPr lang="en-US" altLang="zh-CN"/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/>
              <a:t>age </a:t>
            </a:r>
            <a:r>
              <a:rPr lang="zh-CN" altLang="en-US"/>
              <a:t>即</a:t>
            </a:r>
            <a:r>
              <a:rPr lang="zh-CN" altLang="en-US">
                <a:solidFill>
                  <a:srgbClr val="C00000"/>
                </a:solidFill>
              </a:rPr>
              <a:t>变量的名称</a:t>
            </a:r>
            <a:r>
              <a:rPr lang="zh-CN" altLang="en-US"/>
              <a:t>，也叫 </a:t>
            </a:r>
            <a:r>
              <a:rPr lang="zh-CN" altLang="en-US">
                <a:solidFill>
                  <a:srgbClr val="C00000"/>
                </a:solidFill>
              </a:rPr>
              <a:t>标识符</a:t>
            </a:r>
            <a:endParaRPr lang="en-US" altLang="zh-CN">
              <a:solidFill>
                <a:srgbClr val="C00000"/>
              </a:solidFill>
            </a:endParaRPr>
          </a:p>
          <a:p>
            <a:endParaRPr lang="en-US" altLang="zh-CN"/>
          </a:p>
          <a:p>
            <a:pPr marL="0" indent="0">
              <a:buNone/>
            </a:pPr>
            <a:endParaRPr lang="en-US" altLang="zh-CN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</a:t>
            </a:r>
            <a:r>
              <a:rPr lang="zh-CN" altLang="en-US"/>
              <a:t> 变量的基本使用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05" y="2970595"/>
            <a:ext cx="3523809" cy="4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" y="5061506"/>
            <a:ext cx="2142857" cy="409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/>
              <a:t>2. </a:t>
            </a:r>
            <a:r>
              <a:rPr lang="zh-CN" altLang="en-US" b="1"/>
              <a:t>变量赋值：</a:t>
            </a:r>
            <a:endParaRPr lang="en-US" altLang="zh-CN" b="1"/>
          </a:p>
          <a:p>
            <a:pPr marL="0" indent="0">
              <a:buNone/>
            </a:pPr>
            <a:r>
              <a:rPr lang="zh-CN" altLang="en-US"/>
              <a:t>定义了一个变量后，你就能够初始化它（赋值）。在变量名之后跟上一个“</a:t>
            </a:r>
            <a:r>
              <a:rPr lang="en-US" altLang="zh-CN"/>
              <a:t>=”</a:t>
            </a:r>
            <a:r>
              <a:rPr lang="zh-CN" altLang="en-US"/>
              <a:t>，然后是数值。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注意：是通过</a:t>
            </a:r>
            <a:r>
              <a:rPr lang="zh-CN" altLang="en-US">
                <a:solidFill>
                  <a:srgbClr val="C00000"/>
                </a:solidFill>
              </a:rPr>
              <a:t>变量名</a:t>
            </a:r>
            <a:r>
              <a:rPr lang="zh-CN" altLang="en-US"/>
              <a:t>来获得变量里面的数据</a:t>
            </a:r>
            <a:endParaRPr lang="en-US" altLang="zh-CN"/>
          </a:p>
          <a:p>
            <a:pPr marL="0" indent="0">
              <a:buNone/>
            </a:pPr>
            <a:endParaRPr lang="en-US" altLang="zh-CN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</a:t>
            </a:r>
            <a:r>
              <a:rPr lang="zh-CN" altLang="en-US"/>
              <a:t> 变量的基本使用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863970" y="3545457"/>
            <a:ext cx="1052422" cy="36230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变量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883420" y="4673559"/>
            <a:ext cx="1052422" cy="36230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48" y="3168005"/>
            <a:ext cx="4895238" cy="2152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直接箭头连接符 3"/>
          <p:cNvCxnSpPr/>
          <p:nvPr/>
        </p:nvCxnSpPr>
        <p:spPr>
          <a:xfrm flipH="1" flipV="1">
            <a:off x="4019909" y="3778371"/>
            <a:ext cx="1102424" cy="62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4252823" y="4531901"/>
            <a:ext cx="1725649" cy="275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/>
              <a:t>2. </a:t>
            </a:r>
            <a:r>
              <a:rPr lang="zh-CN" altLang="en-US" b="1"/>
              <a:t>变量赋值：</a:t>
            </a:r>
            <a:endParaRPr lang="en-US" altLang="zh-CN" b="1"/>
          </a:p>
          <a:p>
            <a:pPr marL="0" indent="0">
              <a:buNone/>
            </a:pPr>
            <a:r>
              <a:rPr lang="zh-CN" altLang="en-US"/>
              <a:t>简单点，也可以声明变量的时候直接完成赋值操作</a:t>
            </a:r>
            <a:r>
              <a:rPr lang="en-US" altLang="zh-CN"/>
              <a:t>,</a:t>
            </a:r>
            <a:r>
              <a:rPr lang="zh-CN" altLang="en-US"/>
              <a:t>这种操作也称为 变量</a:t>
            </a:r>
            <a:r>
              <a:rPr lang="zh-CN" altLang="en-US" b="1">
                <a:solidFill>
                  <a:srgbClr val="C00000"/>
                </a:solidFill>
              </a:rPr>
              <a:t>初始化</a:t>
            </a:r>
            <a:r>
              <a:rPr lang="zh-CN" altLang="en-US"/>
              <a:t>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</a:t>
            </a:r>
            <a:r>
              <a:rPr lang="zh-CN" altLang="en-US"/>
              <a:t> 变量的基本使用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02" y="2811633"/>
            <a:ext cx="7019048" cy="12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000" cy="31428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变量是什么？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计算机中用来存储数据的“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容器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使用变量分为哪两步？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let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声明变量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来赋值数据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开发中我们经常声明的同时可以直接赋值怎么写？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8" y="4605867"/>
            <a:ext cx="4970459" cy="917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课堂变量练习（同学自行练习）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声明一个变量，用于存放用户购买的商品 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数量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 </a:t>
            </a:r>
            <a:r>
              <a:rPr lang="en-US" altLang="zh-CN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num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)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为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20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件</a:t>
            </a:r>
          </a:p>
          <a:p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2.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声明一个变量，用于存放用户的 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姓名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 </a:t>
            </a:r>
            <a:r>
              <a:rPr lang="en-US" altLang="zh-CN" err="1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uname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)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为 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’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张三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’</a:t>
            </a:r>
          </a:p>
          <a:p>
            <a:r>
              <a:rPr lang="en-US" altLang="zh-CN">
                <a:solidFill>
                  <a:schemeClr val="tx1"/>
                </a:solidFill>
                <a:ea typeface="Alibaba PuHuiTi R" pitchFamily="18" charset="-122"/>
              </a:rPr>
              <a:t>3. </a:t>
            </a:r>
            <a:r>
              <a:rPr lang="zh-CN" altLang="en-US">
                <a:solidFill>
                  <a:schemeClr val="tx1"/>
                </a:solidFill>
                <a:ea typeface="Alibaba PuHuiTi R" pitchFamily="18" charset="-122"/>
              </a:rPr>
              <a:t>依次</a:t>
            </a:r>
            <a:r>
              <a:rPr lang="zh-CN" altLang="en-US" b="1">
                <a:solidFill>
                  <a:schemeClr val="tx1"/>
                </a:solidFill>
                <a:ea typeface="Alibaba PuHuiTi R" pitchFamily="18" charset="-122"/>
              </a:rPr>
              <a:t>控制台</a:t>
            </a:r>
            <a:r>
              <a:rPr lang="zh-CN" altLang="en-US">
                <a:solidFill>
                  <a:schemeClr val="tx1"/>
                </a:solidFill>
                <a:ea typeface="Alibaba PuHuiTi R" pitchFamily="18" charset="-122"/>
              </a:rPr>
              <a:t>打印输出两个变量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目标：掌握变量的更新以及了解同时声明多个变量的简写方式</a:t>
            </a:r>
            <a:endParaRPr lang="en-US" altLang="zh-CN" b="1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更新变量 </a:t>
            </a:r>
            <a:r>
              <a:rPr lang="en-US" altLang="zh-CN"/>
              <a:t>(</a:t>
            </a:r>
            <a:r>
              <a:rPr lang="zh-CN" altLang="en-US"/>
              <a:t>更换变量里面的值）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/>
              <a:t>同时声明多个变量  （同时声明多个变量的简写方式）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</a:t>
            </a:r>
            <a:r>
              <a:rPr lang="zh-CN" altLang="en-US"/>
              <a:t> 变量的基本使用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3B07CA-00CB-446F-C4B1-33318FA6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759" y="1917955"/>
            <a:ext cx="3603281" cy="1188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目标：掌握变量的更新以及了解同时声明多个变量的写法</a:t>
            </a:r>
            <a:endParaRPr lang="en-US" altLang="zh-CN" b="1"/>
          </a:p>
          <a:p>
            <a:pPr marL="0" indent="0">
              <a:buNone/>
            </a:pPr>
            <a:r>
              <a:rPr lang="en-US" altLang="zh-CN" b="1"/>
              <a:t>3. </a:t>
            </a:r>
            <a:r>
              <a:rPr lang="zh-CN" altLang="en-US" b="1"/>
              <a:t>更新变量：</a:t>
            </a:r>
            <a:endParaRPr lang="en-US" altLang="zh-CN" b="1"/>
          </a:p>
          <a:p>
            <a:pPr marL="0" indent="0">
              <a:buNone/>
            </a:pPr>
            <a:r>
              <a:rPr lang="zh-CN" altLang="en-US"/>
              <a:t>变量赋值后，还可以通过简单地给它一个不同的值来更新它。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/>
              <a:t>注意： </a:t>
            </a:r>
            <a:r>
              <a:rPr lang="en-US" altLang="zh-CN"/>
              <a:t>let </a:t>
            </a:r>
            <a:r>
              <a:rPr lang="zh-CN" altLang="en-US"/>
              <a:t>不允对同一个变量多次声明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</a:t>
            </a:r>
            <a:r>
              <a:rPr lang="zh-CN" altLang="en-US"/>
              <a:t> 变量的基本使用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145431"/>
            <a:ext cx="5039317" cy="1806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17" y="3145431"/>
            <a:ext cx="5374371" cy="1789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禁止符 4"/>
          <p:cNvSpPr/>
          <p:nvPr/>
        </p:nvSpPr>
        <p:spPr>
          <a:xfrm>
            <a:off x="8361406" y="2980674"/>
            <a:ext cx="2129264" cy="211371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912" y="5668494"/>
            <a:ext cx="6425676" cy="664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4. </a:t>
            </a:r>
            <a:r>
              <a:rPr lang="zh-CN" altLang="en-US" b="1" dirty="0"/>
              <a:t>声明多个变量：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语法：</a:t>
            </a:r>
            <a:r>
              <a:rPr lang="zh-CN" altLang="en-US" dirty="0"/>
              <a:t>多个变量中间用逗号隔开。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说明：</a:t>
            </a:r>
            <a:r>
              <a:rPr lang="zh-CN" altLang="en-US" dirty="0"/>
              <a:t>看上去代码长度更短，但并</a:t>
            </a:r>
            <a:r>
              <a:rPr lang="zh-CN" altLang="en-US" b="1" dirty="0">
                <a:solidFill>
                  <a:srgbClr val="C00000"/>
                </a:solidFill>
              </a:rPr>
              <a:t>不推荐</a:t>
            </a:r>
            <a:r>
              <a:rPr lang="zh-CN" altLang="en-US" dirty="0"/>
              <a:t>这样。为了更好的可读性，一般情况下我们一行只声明一个变量。 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</a:t>
            </a:r>
            <a:r>
              <a:rPr lang="zh-CN" altLang="en-US"/>
              <a:t> 变量的基本使用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C2D9EB-EDC1-D4B3-38B4-85465187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732396"/>
            <a:ext cx="4330338" cy="474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72DCE2-BD2D-7E67-146E-D81D3025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4419556"/>
            <a:ext cx="2951247" cy="948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215965" y="969678"/>
            <a:ext cx="5760000" cy="4751493"/>
          </a:xfrm>
        </p:spPr>
        <p:txBody>
          <a:bodyPr/>
          <a:lstStyle/>
          <a:p>
            <a:r>
              <a:rPr lang="zh-CN" altLang="en-US" dirty="0"/>
              <a:t>变量赋值之后如何更新新值？</a:t>
            </a:r>
            <a:endParaRPr lang="en-US" altLang="zh-CN" dirty="0"/>
          </a:p>
          <a:p>
            <a:pPr marL="895350" lvl="1" indent="-285750"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直接给它一个不同的值来更新它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/>
              <a:t>如果出现以下错误信息原因是啥？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895350" lvl="1" indent="-285750">
              <a:buFont typeface="Wingdings" panose="05000000000000000000" pitchFamily="2" charset="2"/>
              <a:buChar char="Ø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多次声明了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变量，</a:t>
            </a: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let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不允许多次声明同一个变量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/>
              <a:t>我们提倡同时声明多个变量的简写方式吗？</a:t>
            </a:r>
            <a:endParaRPr lang="en-US" altLang="zh-CN" dirty="0"/>
          </a:p>
          <a:p>
            <a:endParaRPr lang="en-US" altLang="zh-CN" dirty="0"/>
          </a:p>
          <a:p>
            <a:pPr marL="895350" lvl="1" indent="-285750">
              <a:buFont typeface="Wingdings" panose="05000000000000000000" pitchFamily="2" charset="2"/>
              <a:buChar char="Ø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不提倡， 可读性不好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252" y="2833351"/>
            <a:ext cx="6425676" cy="664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1BEF63-57D4-CF63-6BDC-CC66A4CB3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52" y="4705517"/>
            <a:ext cx="4330338" cy="474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F674AF8-33C5-B8C3-A7D8-DCA82288B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252" y="5721171"/>
            <a:ext cx="2951247" cy="948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JavaScript</a:t>
            </a:r>
            <a:r>
              <a:rPr lang="zh-CN" altLang="en-US"/>
              <a:t>体验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854286"/>
            <a:ext cx="6969747" cy="40666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867" y="3505201"/>
            <a:ext cx="2286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输出姓名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目的： 练习变量保存数据以及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JavaScript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处理数据的流程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 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①：浏览器中弹出对话框： 请输入姓名     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②：页面中输出：刚才输入的姓名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①：输入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：用户</a:t>
            </a:r>
            <a:r>
              <a:rPr lang="zh-CN" altLang="en-US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输入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框： 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保存数据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（变量）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</a:p>
          <a:p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③：输出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 页面输出数据 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76" y="3174833"/>
            <a:ext cx="5349503" cy="290458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43247" y="3806591"/>
            <a:ext cx="1107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prompt() </a:t>
            </a:r>
          </a:p>
        </p:txBody>
      </p:sp>
      <p:sp>
        <p:nvSpPr>
          <p:cNvPr id="3" name="矩形 2"/>
          <p:cNvSpPr/>
          <p:nvPr/>
        </p:nvSpPr>
        <p:spPr>
          <a:xfrm>
            <a:off x="4643247" y="4656722"/>
            <a:ext cx="18726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document.write</a:t>
            </a:r>
            <a:r>
              <a:rPr lang="en-US" altLang="zh-CN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()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 交换变量的值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目的： 练习变量存储和常见面试题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/>
              <a:t>①：有</a:t>
            </a:r>
            <a:r>
              <a:rPr lang="en-US" altLang="zh-CN" dirty="0"/>
              <a:t>2</a:t>
            </a:r>
            <a:r>
              <a:rPr lang="zh-CN" altLang="en-US" dirty="0"/>
              <a:t>个变量： </a:t>
            </a:r>
            <a:r>
              <a:rPr lang="en-US" altLang="zh-CN" dirty="0"/>
              <a:t>cup1 </a:t>
            </a:r>
            <a:r>
              <a:rPr lang="zh-CN" altLang="en-US" dirty="0"/>
              <a:t>里面放的是 </a:t>
            </a:r>
            <a:r>
              <a:rPr lang="en-US" altLang="zh-CN" dirty="0"/>
              <a:t>‘</a:t>
            </a:r>
            <a:r>
              <a:rPr lang="zh-CN" altLang="en-US" dirty="0"/>
              <a:t>苹果汁</a:t>
            </a:r>
            <a:r>
              <a:rPr lang="en-US" altLang="zh-CN" dirty="0"/>
              <a:t>’</a:t>
            </a:r>
            <a:r>
              <a:rPr lang="zh-CN" altLang="en-US" dirty="0"/>
              <a:t>， </a:t>
            </a:r>
            <a:r>
              <a:rPr lang="en-US" altLang="zh-CN" dirty="0"/>
              <a:t>cup2 </a:t>
            </a:r>
            <a:r>
              <a:rPr lang="zh-CN" altLang="en-US" dirty="0"/>
              <a:t>里面放的是</a:t>
            </a:r>
            <a:r>
              <a:rPr lang="en-US" altLang="zh-CN" dirty="0"/>
              <a:t> ‘</a:t>
            </a:r>
            <a:r>
              <a:rPr lang="zh-CN" altLang="en-US" dirty="0"/>
              <a:t>橙子汁</a:t>
            </a:r>
            <a:r>
              <a:rPr lang="en-US" altLang="zh-CN" dirty="0"/>
              <a:t>’</a:t>
            </a:r>
          </a:p>
          <a:p>
            <a:r>
              <a:rPr lang="zh-CN" altLang="en-US" dirty="0"/>
              <a:t>②：经过处理，最后 </a:t>
            </a:r>
            <a:r>
              <a:rPr lang="en-US" altLang="zh-CN" dirty="0"/>
              <a:t>cup1 </a:t>
            </a:r>
            <a:r>
              <a:rPr lang="zh-CN" altLang="en-US" dirty="0"/>
              <a:t>里面放的是 </a:t>
            </a:r>
            <a:r>
              <a:rPr lang="en-US" altLang="zh-CN" dirty="0">
                <a:solidFill>
                  <a:srgbClr val="C00000"/>
                </a:solidFill>
              </a:rPr>
              <a:t> ‘</a:t>
            </a:r>
            <a:r>
              <a:rPr lang="zh-CN" altLang="en-US" dirty="0">
                <a:solidFill>
                  <a:srgbClr val="C00000"/>
                </a:solidFill>
              </a:rPr>
              <a:t>橙子汁</a:t>
            </a:r>
            <a:r>
              <a:rPr lang="en-US" altLang="zh-CN" dirty="0">
                <a:solidFill>
                  <a:srgbClr val="C00000"/>
                </a:solidFill>
              </a:rPr>
              <a:t>’</a:t>
            </a:r>
            <a:r>
              <a:rPr lang="en-US" altLang="zh-CN" dirty="0"/>
              <a:t> </a:t>
            </a:r>
            <a:r>
              <a:rPr lang="zh-CN" altLang="en-US" dirty="0"/>
              <a:t>， </a:t>
            </a:r>
            <a:r>
              <a:rPr lang="en-US" altLang="zh-CN" dirty="0"/>
              <a:t>cup2 </a:t>
            </a:r>
            <a:r>
              <a:rPr lang="zh-CN" altLang="en-US" dirty="0"/>
              <a:t>里面放的是 </a:t>
            </a:r>
            <a:r>
              <a:rPr lang="en-US" altLang="zh-CN" dirty="0">
                <a:solidFill>
                  <a:srgbClr val="C00000"/>
                </a:solidFill>
              </a:rPr>
              <a:t>‘</a:t>
            </a:r>
            <a:r>
              <a:rPr lang="zh-CN" altLang="en-US" dirty="0">
                <a:solidFill>
                  <a:srgbClr val="C00000"/>
                </a:solidFill>
              </a:rPr>
              <a:t>苹果汁</a:t>
            </a:r>
            <a:r>
              <a:rPr lang="en-US" altLang="zh-CN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10" name="矩形 9"/>
          <p:cNvSpPr/>
          <p:nvPr/>
        </p:nvSpPr>
        <p:spPr>
          <a:xfrm>
            <a:off x="6408868" y="3802083"/>
            <a:ext cx="1326292" cy="584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41925" y="3802083"/>
            <a:ext cx="1326292" cy="584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94960" y="390274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苹果汁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135230" y="3894471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橙子汁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89536" y="4701920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cup1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135230" y="4701920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cup2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29075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3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28971 -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9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21" y="4081222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725" y="3004699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57" y="3004699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 交换变量的值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/>
              <a:t>思路：借助于一个空杯子</a:t>
            </a:r>
            <a:endParaRPr lang="en-US" altLang="zh-CN" dirty="0"/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37168" y="54729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空杯子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71210" y="3242130"/>
            <a:ext cx="806148" cy="673118"/>
            <a:chOff x="6595535" y="4105730"/>
            <a:chExt cx="806148" cy="67311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535" y="4105730"/>
              <a:ext cx="789979" cy="67311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601464" y="427301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橙子汁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260692" y="3242130"/>
            <a:ext cx="800219" cy="771070"/>
            <a:chOff x="3260692" y="3242130"/>
            <a:chExt cx="800219" cy="771070"/>
          </a:xfrm>
        </p:grpSpPr>
        <p:sp>
          <p:nvSpPr>
            <p:cNvPr id="8" name="同侧圆角矩形 7"/>
            <p:cNvSpPr/>
            <p:nvPr/>
          </p:nvSpPr>
          <p:spPr>
            <a:xfrm rot="10800000">
              <a:off x="3311082" y="3242130"/>
              <a:ext cx="699437" cy="771070"/>
            </a:xfrm>
            <a:prstGeom prst="round2SameRect">
              <a:avLst>
                <a:gd name="adj1" fmla="val 38142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60692" y="345838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C00000"/>
                  </a:solidFill>
                </a:rPr>
                <a:t>苹果汁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21" y="4081222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725" y="3004699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57" y="3004699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 交换变量的值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/>
              <a:t>思路：借助于一个空杯子</a:t>
            </a:r>
            <a:endParaRPr lang="en-US" altLang="zh-CN"/>
          </a:p>
          <a:p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37168" y="54729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空杯子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71210" y="3242130"/>
            <a:ext cx="806148" cy="673118"/>
            <a:chOff x="6595535" y="4105730"/>
            <a:chExt cx="806148" cy="67311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535" y="4105730"/>
              <a:ext cx="789979" cy="67311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601464" y="427301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橙子汁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025357" y="4306390"/>
            <a:ext cx="800219" cy="771070"/>
            <a:chOff x="5025357" y="4306390"/>
            <a:chExt cx="800219" cy="771070"/>
          </a:xfrm>
        </p:grpSpPr>
        <p:sp>
          <p:nvSpPr>
            <p:cNvPr id="8" name="同侧圆角矩形 7"/>
            <p:cNvSpPr/>
            <p:nvPr/>
          </p:nvSpPr>
          <p:spPr>
            <a:xfrm rot="10800000">
              <a:off x="5075747" y="4306390"/>
              <a:ext cx="699437" cy="771070"/>
            </a:xfrm>
            <a:prstGeom prst="round2SameRect">
              <a:avLst>
                <a:gd name="adj1" fmla="val 38142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025357" y="452264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苹果汁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21" y="4081222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725" y="3004699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57" y="3004699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 交换变量的值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/>
              <a:t>思路：借助于一个空杯子</a:t>
            </a:r>
            <a:endParaRPr lang="en-US" altLang="zh-CN"/>
          </a:p>
          <a:p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37168" y="54729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空杯子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87905" y="3200855"/>
            <a:ext cx="806148" cy="673118"/>
            <a:chOff x="3012230" y="4064455"/>
            <a:chExt cx="806148" cy="67311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230" y="4064455"/>
              <a:ext cx="789979" cy="67311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3018159" y="4231737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橙子汁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025357" y="4306390"/>
            <a:ext cx="800219" cy="771070"/>
            <a:chOff x="5025357" y="4306390"/>
            <a:chExt cx="800219" cy="771070"/>
          </a:xfrm>
        </p:grpSpPr>
        <p:sp>
          <p:nvSpPr>
            <p:cNvPr id="8" name="同侧圆角矩形 7"/>
            <p:cNvSpPr/>
            <p:nvPr/>
          </p:nvSpPr>
          <p:spPr>
            <a:xfrm rot="10800000">
              <a:off x="5075747" y="4306390"/>
              <a:ext cx="699437" cy="771070"/>
            </a:xfrm>
            <a:prstGeom prst="round2SameRect">
              <a:avLst>
                <a:gd name="adj1" fmla="val 38142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025357" y="452264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苹果汁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21" y="4081222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725" y="3004699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57" y="3004699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 交换变量的值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/>
              <a:t>思路：借助于一个空杯子</a:t>
            </a:r>
            <a:endParaRPr lang="en-US" altLang="zh-CN"/>
          </a:p>
          <a:p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37168" y="54729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空杯子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87905" y="3200855"/>
            <a:ext cx="806148" cy="673118"/>
            <a:chOff x="3012230" y="4064455"/>
            <a:chExt cx="806148" cy="67311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230" y="4064455"/>
              <a:ext cx="789979" cy="67311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3018159" y="4231737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橙子汁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847807" y="3210380"/>
            <a:ext cx="800219" cy="771070"/>
            <a:chOff x="6847807" y="3210380"/>
            <a:chExt cx="800219" cy="771070"/>
          </a:xfrm>
        </p:grpSpPr>
        <p:sp>
          <p:nvSpPr>
            <p:cNvPr id="8" name="同侧圆角矩形 7"/>
            <p:cNvSpPr/>
            <p:nvPr/>
          </p:nvSpPr>
          <p:spPr>
            <a:xfrm rot="10800000">
              <a:off x="6898197" y="3210380"/>
              <a:ext cx="699437" cy="771070"/>
            </a:xfrm>
            <a:prstGeom prst="round2SameRect">
              <a:avLst>
                <a:gd name="adj1" fmla="val 38142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847807" y="342663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苹果汁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 交换变量的值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转换为代码分析：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dirty="0"/>
              <a:t>核心思路：使用一个 空变量 用来做</a:t>
            </a:r>
            <a:r>
              <a:rPr lang="zh-CN" altLang="en-US" dirty="0">
                <a:solidFill>
                  <a:srgbClr val="C00000"/>
                </a:solidFill>
              </a:rPr>
              <a:t>临时</a:t>
            </a:r>
            <a:r>
              <a:rPr lang="zh-CN" altLang="en-US" dirty="0"/>
              <a:t>中间存储 </a:t>
            </a:r>
            <a:endParaRPr lang="en-US" altLang="zh-CN" dirty="0"/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5" name="文本占位符 7"/>
          <p:cNvSpPr txBox="1"/>
          <p:nvPr/>
        </p:nvSpPr>
        <p:spPr>
          <a:xfrm>
            <a:off x="8067823" y="2668961"/>
            <a:ext cx="3977884" cy="240399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声明一个临时变量 </a:t>
            </a:r>
            <a:r>
              <a:rPr lang="en-US" altLang="zh-CN" dirty="0"/>
              <a:t>temp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把</a:t>
            </a:r>
            <a:r>
              <a:rPr lang="en-US" altLang="zh-CN" dirty="0"/>
              <a:t> cup1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zh-CN" altLang="en-US" dirty="0"/>
              <a:t>苹果汁</a:t>
            </a:r>
            <a:r>
              <a:rPr lang="en-US" altLang="zh-CN" dirty="0"/>
              <a:t> </a:t>
            </a:r>
            <a:r>
              <a:rPr lang="zh-CN" altLang="en-US" dirty="0"/>
              <a:t>倒入 </a:t>
            </a:r>
            <a:r>
              <a:rPr lang="en-US" altLang="zh-CN" dirty="0"/>
              <a:t>temp  (</a:t>
            </a:r>
            <a:r>
              <a:rPr lang="zh-CN" altLang="en-US" dirty="0"/>
              <a:t>赋值</a:t>
            </a:r>
            <a:r>
              <a:rPr lang="en-US" altLang="zh-CN" dirty="0"/>
              <a:t>)</a:t>
            </a:r>
          </a:p>
          <a:p>
            <a:endParaRPr lang="en-US" altLang="zh-CN" dirty="0"/>
          </a:p>
        </p:txBody>
      </p:sp>
      <p:pic>
        <p:nvPicPr>
          <p:cNvPr id="2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510" y="4700905"/>
            <a:ext cx="1316355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85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017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603793" y="6066676"/>
            <a:ext cx="7277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temp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49570" y="3443425"/>
            <a:ext cx="806148" cy="673118"/>
            <a:chOff x="6595535" y="4105730"/>
            <a:chExt cx="806148" cy="67311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535" y="4105730"/>
              <a:ext cx="789979" cy="673118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6601464" y="427301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橙子汁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813060" y="3569170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橙子汁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839052" y="3443425"/>
            <a:ext cx="800219" cy="771070"/>
            <a:chOff x="3260692" y="3242130"/>
            <a:chExt cx="800219" cy="771070"/>
          </a:xfrm>
        </p:grpSpPr>
        <p:sp>
          <p:nvSpPr>
            <p:cNvPr id="25" name="同侧圆角矩形 24"/>
            <p:cNvSpPr/>
            <p:nvPr/>
          </p:nvSpPr>
          <p:spPr>
            <a:xfrm rot="10800000">
              <a:off x="3311082" y="3242130"/>
              <a:ext cx="699437" cy="771070"/>
            </a:xfrm>
            <a:prstGeom prst="round2SameRect">
              <a:avLst>
                <a:gd name="adj1" fmla="val 38142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260692" y="345838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苹果汁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925763" y="2951389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cup1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507831" y="2957738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cup2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 交换变量的值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转换为代码分析：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dirty="0"/>
              <a:t>核心思路：使用一个 空变量 用来做临时中间存储 </a:t>
            </a:r>
            <a:endParaRPr lang="en-US" altLang="zh-CN" dirty="0"/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510" y="4700905"/>
            <a:ext cx="1316355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85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017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603793" y="6066676"/>
            <a:ext cx="7277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temp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49570" y="3443425"/>
            <a:ext cx="806148" cy="673118"/>
            <a:chOff x="6595535" y="4105730"/>
            <a:chExt cx="806148" cy="67311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535" y="4105730"/>
              <a:ext cx="789979" cy="673118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6601464" y="427301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橙子汁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553552" y="4875350"/>
            <a:ext cx="800219" cy="771070"/>
            <a:chOff x="4975192" y="4674055"/>
            <a:chExt cx="800219" cy="771070"/>
          </a:xfrm>
        </p:grpSpPr>
        <p:sp>
          <p:nvSpPr>
            <p:cNvPr id="25" name="同侧圆角矩形 24"/>
            <p:cNvSpPr/>
            <p:nvPr/>
          </p:nvSpPr>
          <p:spPr>
            <a:xfrm rot="10800000">
              <a:off x="5025582" y="4674055"/>
              <a:ext cx="699437" cy="771070"/>
            </a:xfrm>
            <a:prstGeom prst="round2SameRect">
              <a:avLst>
                <a:gd name="adj1" fmla="val 38142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75192" y="4890313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苹果汁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925763" y="2947670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cup1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507831" y="2947670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cup2</a:t>
            </a:r>
          </a:p>
        </p:txBody>
      </p:sp>
      <p:sp>
        <p:nvSpPr>
          <p:cNvPr id="17" name="文本占位符 7"/>
          <p:cNvSpPr txBox="1"/>
          <p:nvPr/>
        </p:nvSpPr>
        <p:spPr>
          <a:xfrm>
            <a:off x="8067823" y="2668961"/>
            <a:ext cx="3977884" cy="240399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声明一个临时变量 </a:t>
            </a:r>
            <a:r>
              <a:rPr lang="en-US" altLang="zh-CN" dirty="0"/>
              <a:t>temp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把 </a:t>
            </a:r>
            <a:r>
              <a:rPr lang="en-US" altLang="zh-CN" dirty="0"/>
              <a:t>cup1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zh-CN" altLang="en-US" dirty="0"/>
              <a:t>苹果汁</a:t>
            </a:r>
            <a:r>
              <a:rPr lang="en-US" altLang="zh-CN" dirty="0"/>
              <a:t> </a:t>
            </a:r>
            <a:r>
              <a:rPr lang="zh-CN" altLang="en-US" dirty="0"/>
              <a:t>倒入 </a:t>
            </a:r>
            <a:r>
              <a:rPr lang="en-US" altLang="zh-CN" dirty="0"/>
              <a:t>temp  (</a:t>
            </a:r>
            <a:r>
              <a:rPr lang="zh-CN" altLang="en-US" dirty="0"/>
              <a:t>赋值</a:t>
            </a:r>
            <a:r>
              <a:rPr lang="en-US" altLang="zh-CN" dirty="0"/>
              <a:t>)</a:t>
            </a:r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 交换变量的值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转换为代码分析：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dirty="0"/>
              <a:t>核心思路：使用一个 空变量 用来做临时中间存储 </a:t>
            </a:r>
            <a:endParaRPr lang="en-US" altLang="zh-CN" dirty="0"/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510" y="4700905"/>
            <a:ext cx="1316355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85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017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603793" y="6066676"/>
            <a:ext cx="7277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temp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49570" y="3443425"/>
            <a:ext cx="806148" cy="673118"/>
            <a:chOff x="6595535" y="4105730"/>
            <a:chExt cx="806148" cy="67311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535" y="4105730"/>
              <a:ext cx="789979" cy="673118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6601464" y="427301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橙子汁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553552" y="4875350"/>
            <a:ext cx="800219" cy="771070"/>
            <a:chOff x="4975192" y="4674055"/>
            <a:chExt cx="800219" cy="771070"/>
          </a:xfrm>
        </p:grpSpPr>
        <p:sp>
          <p:nvSpPr>
            <p:cNvPr id="25" name="同侧圆角矩形 24"/>
            <p:cNvSpPr/>
            <p:nvPr/>
          </p:nvSpPr>
          <p:spPr>
            <a:xfrm rot="10800000">
              <a:off x="5025582" y="4674055"/>
              <a:ext cx="699437" cy="771070"/>
            </a:xfrm>
            <a:prstGeom prst="round2SameRect">
              <a:avLst>
                <a:gd name="adj1" fmla="val 38142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75192" y="4890313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苹果汁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925763" y="2962341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cup1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512935" y="2962341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cup2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文本占位符 7"/>
          <p:cNvSpPr txBox="1"/>
          <p:nvPr/>
        </p:nvSpPr>
        <p:spPr>
          <a:xfrm>
            <a:off x="8067823" y="2668961"/>
            <a:ext cx="3977884" cy="240399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声明一个临时变量 </a:t>
            </a:r>
            <a:r>
              <a:rPr lang="en-US" altLang="zh-CN" dirty="0"/>
              <a:t>temp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把</a:t>
            </a:r>
            <a:r>
              <a:rPr lang="en-US" altLang="zh-CN" dirty="0"/>
              <a:t> cup1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zh-CN" altLang="en-US" dirty="0"/>
              <a:t>苹果汁</a:t>
            </a:r>
            <a:r>
              <a:rPr lang="en-US" altLang="zh-CN" dirty="0"/>
              <a:t> </a:t>
            </a:r>
            <a:r>
              <a:rPr lang="zh-CN" altLang="en-US" dirty="0"/>
              <a:t>倒入 </a:t>
            </a:r>
            <a:r>
              <a:rPr lang="en-US" altLang="zh-CN" dirty="0"/>
              <a:t>temp  (</a:t>
            </a:r>
            <a:r>
              <a:rPr lang="zh-CN" altLang="en-US" dirty="0"/>
              <a:t>赋值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3. </a:t>
            </a:r>
            <a:r>
              <a:rPr lang="zh-CN" altLang="en-US" dirty="0">
                <a:solidFill>
                  <a:srgbClr val="C00000"/>
                </a:solidFill>
              </a:rPr>
              <a:t>把</a:t>
            </a:r>
            <a:r>
              <a:rPr lang="en-US" altLang="zh-CN" dirty="0">
                <a:solidFill>
                  <a:srgbClr val="C00000"/>
                </a:solidFill>
              </a:rPr>
              <a:t> cup2 </a:t>
            </a:r>
            <a:r>
              <a:rPr lang="zh-CN" altLang="en-US" dirty="0">
                <a:solidFill>
                  <a:srgbClr val="C00000"/>
                </a:solidFill>
              </a:rPr>
              <a:t>的 橙子汁 倒入</a:t>
            </a:r>
            <a:r>
              <a:rPr lang="en-US" altLang="zh-CN" dirty="0">
                <a:solidFill>
                  <a:srgbClr val="C00000"/>
                </a:solidFill>
              </a:rPr>
              <a:t> cup1 </a:t>
            </a:r>
            <a:r>
              <a:rPr lang="zh-CN" altLang="en-US" dirty="0">
                <a:solidFill>
                  <a:srgbClr val="C00000"/>
                </a:solidFill>
              </a:rPr>
              <a:t>杯子里面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 交换变量的值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转换为代码分析：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dirty="0"/>
              <a:t>核心思路：使用一个 空变量 用来做临时中间存储 </a:t>
            </a:r>
            <a:endParaRPr lang="en-US" altLang="zh-CN" dirty="0"/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510" y="4700905"/>
            <a:ext cx="1316355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85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017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603793" y="6066676"/>
            <a:ext cx="7277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temp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51239" y="3462475"/>
            <a:ext cx="800219" cy="673118"/>
            <a:chOff x="2997204" y="4124780"/>
            <a:chExt cx="800219" cy="67311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435" y="4124780"/>
              <a:ext cx="789979" cy="673118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997204" y="429206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橙子汁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553552" y="4875350"/>
            <a:ext cx="800219" cy="771070"/>
            <a:chOff x="4975192" y="4674055"/>
            <a:chExt cx="800219" cy="771070"/>
          </a:xfrm>
        </p:grpSpPr>
        <p:sp>
          <p:nvSpPr>
            <p:cNvPr id="25" name="同侧圆角矩形 24"/>
            <p:cNvSpPr/>
            <p:nvPr/>
          </p:nvSpPr>
          <p:spPr>
            <a:xfrm rot="10800000">
              <a:off x="5025582" y="4674055"/>
              <a:ext cx="699437" cy="771070"/>
            </a:xfrm>
            <a:prstGeom prst="round2SameRect">
              <a:avLst>
                <a:gd name="adj1" fmla="val 38142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75192" y="4890313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苹果汁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925763" y="2963347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cup1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507831" y="2982854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cup2</a:t>
            </a:r>
          </a:p>
        </p:txBody>
      </p:sp>
      <p:sp>
        <p:nvSpPr>
          <p:cNvPr id="17" name="文本占位符 7"/>
          <p:cNvSpPr txBox="1"/>
          <p:nvPr/>
        </p:nvSpPr>
        <p:spPr>
          <a:xfrm>
            <a:off x="8067823" y="2668961"/>
            <a:ext cx="3977884" cy="240399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声明一个临时变量 </a:t>
            </a:r>
            <a:r>
              <a:rPr lang="en-US" altLang="zh-CN" dirty="0"/>
              <a:t>temp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把</a:t>
            </a:r>
            <a:r>
              <a:rPr lang="en-US" altLang="zh-CN" dirty="0"/>
              <a:t> cup1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zh-CN" altLang="en-US" dirty="0"/>
              <a:t>苹果汁</a:t>
            </a:r>
            <a:r>
              <a:rPr lang="en-US" altLang="zh-CN" dirty="0"/>
              <a:t> </a:t>
            </a:r>
            <a:r>
              <a:rPr lang="zh-CN" altLang="en-US" dirty="0"/>
              <a:t>倒入 </a:t>
            </a:r>
            <a:r>
              <a:rPr lang="en-US" altLang="zh-CN" dirty="0"/>
              <a:t>temp  (</a:t>
            </a:r>
            <a:r>
              <a:rPr lang="zh-CN" altLang="en-US" dirty="0"/>
              <a:t>赋值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3. </a:t>
            </a:r>
            <a:r>
              <a:rPr lang="zh-CN" altLang="en-US" dirty="0">
                <a:solidFill>
                  <a:srgbClr val="C00000"/>
                </a:solidFill>
              </a:rPr>
              <a:t>把</a:t>
            </a:r>
            <a:r>
              <a:rPr lang="en-US" altLang="zh-CN" dirty="0">
                <a:solidFill>
                  <a:srgbClr val="C00000"/>
                </a:solidFill>
              </a:rPr>
              <a:t> cup2 </a:t>
            </a:r>
            <a:r>
              <a:rPr lang="zh-CN" altLang="en-US" dirty="0">
                <a:solidFill>
                  <a:srgbClr val="C00000"/>
                </a:solidFill>
              </a:rPr>
              <a:t>的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橙子汁 倒入</a:t>
            </a:r>
            <a:r>
              <a:rPr lang="en-US" altLang="zh-CN" dirty="0">
                <a:solidFill>
                  <a:srgbClr val="C00000"/>
                </a:solidFill>
              </a:rPr>
              <a:t> cup1 </a:t>
            </a:r>
            <a:r>
              <a:rPr lang="zh-CN" altLang="en-US" dirty="0">
                <a:solidFill>
                  <a:srgbClr val="C00000"/>
                </a:solidFill>
              </a:rPr>
              <a:t>杯子里面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23" y="2962184"/>
            <a:ext cx="8441587" cy="1024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JavaScript</a:t>
            </a:r>
            <a:r>
              <a:rPr lang="zh-CN" altLang="en-US"/>
              <a:t>体验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914400" y="2962184"/>
            <a:ext cx="8238067" cy="3906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36634" y="2316497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选择所有购物车小盒子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914400" y="3428596"/>
            <a:ext cx="7527911" cy="5176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436634" y="447807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利用</a:t>
            </a:r>
            <a:r>
              <a:rPr lang="en-US" altLang="zh-CN" err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点击购物车小盒子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732" y="3946212"/>
            <a:ext cx="2286000" cy="228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311" y="825185"/>
            <a:ext cx="3333333" cy="152381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7916333" y="1363133"/>
            <a:ext cx="1981200" cy="838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1" grpId="0" animBg="1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 交换变量的值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转换为代码分析：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/>
              <a:t>核心思路：使用一个 空变量 用来做临时中间存储 </a:t>
            </a:r>
            <a:endParaRPr lang="en-US" altLang="zh-CN"/>
          </a:p>
          <a:p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510" y="4700905"/>
            <a:ext cx="1316355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85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017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603793" y="6066676"/>
            <a:ext cx="7277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temp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51239" y="3462475"/>
            <a:ext cx="800219" cy="673118"/>
            <a:chOff x="2997204" y="4124780"/>
            <a:chExt cx="800219" cy="67311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435" y="4124780"/>
              <a:ext cx="789979" cy="673118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997204" y="429206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橙子汁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553552" y="4875350"/>
            <a:ext cx="800219" cy="771070"/>
            <a:chOff x="4975192" y="4674055"/>
            <a:chExt cx="800219" cy="771070"/>
          </a:xfrm>
        </p:grpSpPr>
        <p:sp>
          <p:nvSpPr>
            <p:cNvPr id="25" name="同侧圆角矩形 24"/>
            <p:cNvSpPr/>
            <p:nvPr/>
          </p:nvSpPr>
          <p:spPr>
            <a:xfrm rot="10800000">
              <a:off x="5025582" y="4674055"/>
              <a:ext cx="699437" cy="771070"/>
            </a:xfrm>
            <a:prstGeom prst="round2SameRect">
              <a:avLst>
                <a:gd name="adj1" fmla="val 38142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75192" y="4890313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苹果汁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925763" y="2947670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cup1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507831" y="2947670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cup2</a:t>
            </a:r>
          </a:p>
        </p:txBody>
      </p:sp>
      <p:sp>
        <p:nvSpPr>
          <p:cNvPr id="17" name="文本占位符 7"/>
          <p:cNvSpPr txBox="1"/>
          <p:nvPr/>
        </p:nvSpPr>
        <p:spPr>
          <a:xfrm>
            <a:off x="8067822" y="2668961"/>
            <a:ext cx="4035657" cy="240399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声明一个临时变量 </a:t>
            </a:r>
            <a:r>
              <a:rPr lang="en-US" altLang="zh-CN" dirty="0"/>
              <a:t>temp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把 </a:t>
            </a:r>
            <a:r>
              <a:rPr lang="en-US" altLang="zh-CN" dirty="0"/>
              <a:t>cup1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zh-CN" altLang="en-US" dirty="0"/>
              <a:t>苹果汁</a:t>
            </a:r>
            <a:r>
              <a:rPr lang="en-US" altLang="zh-CN" dirty="0"/>
              <a:t> </a:t>
            </a:r>
            <a:r>
              <a:rPr lang="zh-CN" altLang="en-US" dirty="0"/>
              <a:t>倒入 </a:t>
            </a:r>
            <a:r>
              <a:rPr lang="en-US" altLang="zh-CN" dirty="0"/>
              <a:t>temp  (</a:t>
            </a:r>
            <a:r>
              <a:rPr lang="zh-CN" altLang="en-US" dirty="0"/>
              <a:t>赋值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3. </a:t>
            </a:r>
            <a:r>
              <a:rPr lang="zh-CN" altLang="en-US" dirty="0">
                <a:solidFill>
                  <a:srgbClr val="C00000"/>
                </a:solidFill>
              </a:rPr>
              <a:t>把 </a:t>
            </a:r>
            <a:r>
              <a:rPr lang="en-US" altLang="zh-CN" dirty="0">
                <a:solidFill>
                  <a:srgbClr val="C00000"/>
                </a:solidFill>
              </a:rPr>
              <a:t>cup2 </a:t>
            </a:r>
            <a:r>
              <a:rPr lang="zh-CN" altLang="en-US" dirty="0">
                <a:solidFill>
                  <a:srgbClr val="C00000"/>
                </a:solidFill>
              </a:rPr>
              <a:t>的 橙子汁 倒入</a:t>
            </a:r>
            <a:r>
              <a:rPr lang="en-US" altLang="zh-CN" dirty="0">
                <a:solidFill>
                  <a:srgbClr val="C00000"/>
                </a:solidFill>
              </a:rPr>
              <a:t> cup1 </a:t>
            </a:r>
            <a:r>
              <a:rPr lang="zh-CN" altLang="en-US" dirty="0">
                <a:solidFill>
                  <a:srgbClr val="C00000"/>
                </a:solidFill>
              </a:rPr>
              <a:t>杯子里面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4. </a:t>
            </a:r>
            <a:r>
              <a:rPr lang="zh-CN" altLang="en-US" dirty="0">
                <a:solidFill>
                  <a:srgbClr val="C00000"/>
                </a:solidFill>
              </a:rPr>
              <a:t>把</a:t>
            </a:r>
            <a:r>
              <a:rPr lang="en-US" altLang="zh-CN" dirty="0">
                <a:solidFill>
                  <a:srgbClr val="C00000"/>
                </a:solidFill>
              </a:rPr>
              <a:t> temp </a:t>
            </a:r>
            <a:r>
              <a:rPr lang="zh-CN" altLang="en-US" dirty="0">
                <a:solidFill>
                  <a:srgbClr val="C00000"/>
                </a:solidFill>
              </a:rPr>
              <a:t>里面的 苹果汁 倒入</a:t>
            </a:r>
            <a:r>
              <a:rPr lang="en-US" altLang="zh-CN" dirty="0">
                <a:solidFill>
                  <a:srgbClr val="C00000"/>
                </a:solidFill>
              </a:rPr>
              <a:t> cup2 </a:t>
            </a:r>
            <a:r>
              <a:rPr lang="zh-CN" altLang="en-US" dirty="0">
                <a:solidFill>
                  <a:srgbClr val="C00000"/>
                </a:solidFill>
              </a:rPr>
              <a:t>杯子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变量案例</a:t>
            </a:r>
            <a:r>
              <a:rPr lang="en-US" altLang="zh-CN"/>
              <a:t>-</a:t>
            </a:r>
            <a:r>
              <a:rPr lang="zh-CN" altLang="en-US"/>
              <a:t> 交换变量的值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转换为代码分析：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/>
              <a:t>核心思路：使用一个 空变量 用来做临时中间存储 </a:t>
            </a:r>
            <a:endParaRPr lang="en-US" altLang="zh-CN"/>
          </a:p>
          <a:p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510" y="4700905"/>
            <a:ext cx="1316355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85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img2.baidu.com/image_search/src=http%3A%2F%2Fphoto-static-api.fotomore.com%2Fcreative%2Fvcg%2Fveer%2F612%2Fveer-120175190.jpg&amp;refer=http%3A%2F%2Fphoto-static-api.fotomore.com&amp;app=2002&amp;size=f9999,10000&amp;q=a80&amp;n=0&amp;g=0n&amp;fmt=auto?sec=1662866651&amp;t=14874499d51efd80da383d553eee4c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017" y="3205994"/>
            <a:ext cx="1424311" cy="1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603793" y="6066676"/>
            <a:ext cx="7277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temp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51239" y="3462475"/>
            <a:ext cx="800219" cy="673118"/>
            <a:chOff x="2997204" y="4124780"/>
            <a:chExt cx="800219" cy="67311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435" y="4124780"/>
              <a:ext cx="789979" cy="673118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997204" y="429206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橙子汁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44582" y="3462475"/>
            <a:ext cx="800219" cy="771070"/>
            <a:chOff x="6866222" y="3261180"/>
            <a:chExt cx="800219" cy="771070"/>
          </a:xfrm>
        </p:grpSpPr>
        <p:sp>
          <p:nvSpPr>
            <p:cNvPr id="25" name="同侧圆角矩形 24"/>
            <p:cNvSpPr/>
            <p:nvPr/>
          </p:nvSpPr>
          <p:spPr>
            <a:xfrm rot="10800000">
              <a:off x="6916612" y="3261180"/>
              <a:ext cx="699437" cy="771070"/>
            </a:xfrm>
            <a:prstGeom prst="round2SameRect">
              <a:avLst>
                <a:gd name="adj1" fmla="val 38142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866222" y="347743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</a:rPr>
                <a:t>苹果汁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925763" y="2959769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cup1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512935" y="2982854"/>
            <a:ext cx="6928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cup2</a:t>
            </a:r>
          </a:p>
        </p:txBody>
      </p:sp>
      <p:sp>
        <p:nvSpPr>
          <p:cNvPr id="17" name="文本占位符 7"/>
          <p:cNvSpPr txBox="1"/>
          <p:nvPr/>
        </p:nvSpPr>
        <p:spPr>
          <a:xfrm>
            <a:off x="8067823" y="2668961"/>
            <a:ext cx="4072170" cy="240399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声明一个临时变量 </a:t>
            </a:r>
            <a:r>
              <a:rPr lang="en-US" altLang="zh-CN" dirty="0"/>
              <a:t>temp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把 </a:t>
            </a:r>
            <a:r>
              <a:rPr lang="en-US" altLang="zh-CN" dirty="0"/>
              <a:t>cup1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zh-CN" altLang="en-US" dirty="0"/>
              <a:t>苹果汁</a:t>
            </a:r>
            <a:r>
              <a:rPr lang="en-US" altLang="zh-CN" dirty="0"/>
              <a:t> </a:t>
            </a:r>
            <a:r>
              <a:rPr lang="zh-CN" altLang="en-US" dirty="0"/>
              <a:t>倒入 </a:t>
            </a:r>
            <a:r>
              <a:rPr lang="en-US" altLang="zh-CN" dirty="0"/>
              <a:t>temp  (</a:t>
            </a:r>
            <a:r>
              <a:rPr lang="zh-CN" altLang="en-US" dirty="0"/>
              <a:t>赋值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3. </a:t>
            </a:r>
            <a:r>
              <a:rPr lang="zh-CN" altLang="en-US" dirty="0">
                <a:solidFill>
                  <a:srgbClr val="C00000"/>
                </a:solidFill>
              </a:rPr>
              <a:t>把 </a:t>
            </a:r>
            <a:r>
              <a:rPr lang="en-US" altLang="zh-CN" dirty="0">
                <a:solidFill>
                  <a:srgbClr val="C00000"/>
                </a:solidFill>
              </a:rPr>
              <a:t>cup2 </a:t>
            </a:r>
            <a:r>
              <a:rPr lang="zh-CN" altLang="en-US" dirty="0">
                <a:solidFill>
                  <a:srgbClr val="C00000"/>
                </a:solidFill>
              </a:rPr>
              <a:t>的 橙子汁 倒入</a:t>
            </a:r>
            <a:r>
              <a:rPr lang="en-US" altLang="zh-CN" dirty="0">
                <a:solidFill>
                  <a:srgbClr val="C00000"/>
                </a:solidFill>
              </a:rPr>
              <a:t> cup1 </a:t>
            </a:r>
            <a:r>
              <a:rPr lang="zh-CN" altLang="en-US" dirty="0">
                <a:solidFill>
                  <a:srgbClr val="C00000"/>
                </a:solidFill>
              </a:rPr>
              <a:t>杯子里面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4. </a:t>
            </a:r>
            <a:r>
              <a:rPr lang="zh-CN" altLang="en-US" dirty="0">
                <a:solidFill>
                  <a:srgbClr val="C00000"/>
                </a:solidFill>
              </a:rPr>
              <a:t>把</a:t>
            </a:r>
            <a:r>
              <a:rPr lang="en-US" altLang="zh-CN" dirty="0">
                <a:solidFill>
                  <a:srgbClr val="C00000"/>
                </a:solidFill>
              </a:rPr>
              <a:t> temp </a:t>
            </a:r>
            <a:r>
              <a:rPr lang="zh-CN" altLang="en-US" dirty="0">
                <a:solidFill>
                  <a:srgbClr val="C00000"/>
                </a:solidFill>
              </a:rPr>
              <a:t>里面的 苹果汁 倒入</a:t>
            </a:r>
            <a:r>
              <a:rPr lang="en-US" altLang="zh-CN" dirty="0">
                <a:solidFill>
                  <a:srgbClr val="C00000"/>
                </a:solidFill>
              </a:rPr>
              <a:t> cup2 </a:t>
            </a:r>
            <a:r>
              <a:rPr lang="zh-CN" altLang="en-US" dirty="0">
                <a:solidFill>
                  <a:srgbClr val="C00000"/>
                </a:solidFill>
              </a:rPr>
              <a:t>杯子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变量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变量是什么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基本使用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变量的本质</a:t>
            </a:r>
          </a:p>
          <a:p>
            <a:r>
              <a:rPr lang="zh-CN" altLang="en-US"/>
              <a:t>变量命名规则与规范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目标：能够说出变量的本质是什么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内存：</a:t>
            </a:r>
            <a:r>
              <a:rPr lang="zh-CN" altLang="en-US" dirty="0"/>
              <a:t>计算机中存储数据的地方，相当于一个空间</a:t>
            </a:r>
          </a:p>
          <a:p>
            <a:pPr marL="0" indent="0">
              <a:buNone/>
            </a:pPr>
            <a:r>
              <a:rPr lang="zh-CN" altLang="en-US" b="1" dirty="0"/>
              <a:t>变量本质：</a:t>
            </a:r>
            <a:r>
              <a:rPr lang="zh-CN" altLang="en-US" dirty="0"/>
              <a:t>是程序在内存中申请的一块用来存放数据的</a:t>
            </a:r>
            <a:r>
              <a:rPr lang="zh-CN" altLang="en-US" dirty="0">
                <a:solidFill>
                  <a:srgbClr val="C00000"/>
                </a:solidFill>
              </a:rPr>
              <a:t>小空间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363154A5-2091-D266-7926-89AA03E69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315628"/>
              </p:ext>
            </p:extLst>
          </p:nvPr>
        </p:nvGraphicFramePr>
        <p:xfrm>
          <a:off x="4248536" y="3716208"/>
          <a:ext cx="1888422" cy="291657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888422">
                  <a:extLst>
                    <a:ext uri="{9D8B030D-6E8A-4147-A177-3AD203B41FA5}">
                      <a16:colId xmlns:a16="http://schemas.microsoft.com/office/drawing/2014/main" val="3667593182"/>
                    </a:ext>
                  </a:extLst>
                </a:gridCol>
              </a:tblGrid>
              <a:tr h="3713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B60004"/>
                          </a:solidFill>
                        </a:rPr>
                        <a:t>18</a:t>
                      </a:r>
                      <a:endParaRPr lang="zh-CN" altLang="en-US" dirty="0">
                        <a:solidFill>
                          <a:srgbClr val="B6000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258179"/>
                  </a:ext>
                </a:extLst>
              </a:tr>
              <a:tr h="49187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60004"/>
                          </a:solidFill>
                        </a:rPr>
                        <a:t>电脑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301711"/>
                  </a:ext>
                </a:extLst>
              </a:tr>
              <a:tr h="491874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6000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654408"/>
                  </a:ext>
                </a:extLst>
              </a:tr>
              <a:tr h="49187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6000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60422"/>
                  </a:ext>
                </a:extLst>
              </a:tr>
              <a:tr h="49187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6000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490991"/>
                  </a:ext>
                </a:extLst>
              </a:tr>
              <a:tr h="49187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6000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99683"/>
                  </a:ext>
                </a:extLst>
              </a:tr>
            </a:tbl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</a:t>
            </a:r>
            <a:r>
              <a:rPr lang="zh-CN" altLang="en-US"/>
              <a:t> 变量的本质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69" y="2963465"/>
            <a:ext cx="2180952" cy="4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11" y="2976477"/>
            <a:ext cx="2866667" cy="450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968" y="2956722"/>
            <a:ext cx="3490484" cy="47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9B67E3E-3D6E-1D9D-0799-23B09A608CCD}"/>
              </a:ext>
            </a:extLst>
          </p:cNvPr>
          <p:cNvSpPr txBox="1"/>
          <p:nvPr/>
        </p:nvSpPr>
        <p:spPr>
          <a:xfrm>
            <a:off x="3411381" y="371620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age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FCCE55-0403-ADDC-4DDB-2D7F80CD0A54}"/>
              </a:ext>
            </a:extLst>
          </p:cNvPr>
          <p:cNvSpPr txBox="1"/>
          <p:nvPr/>
        </p:nvSpPr>
        <p:spPr>
          <a:xfrm>
            <a:off x="3270316" y="4181453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goods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C80D57-1889-D609-AC01-963073ECD23A}"/>
              </a:ext>
            </a:extLst>
          </p:cNvPr>
          <p:cNvSpPr txBox="1"/>
          <p:nvPr/>
        </p:nvSpPr>
        <p:spPr>
          <a:xfrm>
            <a:off x="7430103" y="471702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内存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16BF3FBF-8F8F-5D61-D4B9-E732E932F4FF}"/>
              </a:ext>
            </a:extLst>
          </p:cNvPr>
          <p:cNvSpPr/>
          <p:nvPr/>
        </p:nvSpPr>
        <p:spPr>
          <a:xfrm>
            <a:off x="6600909" y="4871112"/>
            <a:ext cx="646331" cy="21504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0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796383" y="1251374"/>
            <a:ext cx="7099284" cy="39302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变量的本质是什么？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是程序在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内存中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申请的一块用来存放数据的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小空间</a:t>
            </a:r>
          </a:p>
          <a:p>
            <a:pPr>
              <a:lnSpc>
                <a:spcPct val="150000"/>
              </a:lnSpc>
            </a:pPr>
            <a:r>
              <a:rPr lang="zh-CN" altLang="en-US"/>
              <a:t>变量很多时内存中会开辟很多小空间，如何找到对应的变量？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通过变量名可以到内存中找到对应的空间，就可以得到里面的数据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变量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变量是什么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基本使用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变量的本质</a:t>
            </a:r>
          </a:p>
          <a:p>
            <a:r>
              <a:rPr lang="zh-CN" altLang="en-US">
                <a:solidFill>
                  <a:srgbClr val="C00000"/>
                </a:solidFill>
              </a:rPr>
              <a:t>变量命名规则与规范</a:t>
            </a:r>
            <a:endParaRPr lang="en-US" altLang="zh-CN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目标：能写出专业的变量名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规则：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必须遵守，不遵守报错 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法律层面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规范：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建议，不遵守不会报错，但不符合业内通识 （道德层面）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规则：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不能用关键字</a:t>
            </a:r>
          </a:p>
          <a:p>
            <a:pPr marL="1005205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关键字：有特殊含义的字符，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内置的一些英语词汇。例如：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let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var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for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只能用下划线、字母、数字、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$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组成，且数字不能开头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字母严格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区分大小写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，如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是不同的变量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规范：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见名知意，起名要有意义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遵守小驼峰命名法</a:t>
            </a:r>
          </a:p>
          <a:p>
            <a:pPr marL="1005205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第一个单词首字母小写，后面每个单词首字母大写。例：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userName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变量命名规则与规范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11" name="Picture 8" descr="http://pic.qiantucdn.com/58pic/19/68/34/570617c6377b0_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599" y="4547286"/>
            <a:ext cx="2809840" cy="1961800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126583" y="1463040"/>
            <a:ext cx="6193349" cy="39302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C00000"/>
                </a:solidFill>
              </a:rPr>
              <a:t>规则： </a:t>
            </a:r>
            <a:r>
              <a:rPr lang="en-US" altLang="zh-CN"/>
              <a:t>(</a:t>
            </a:r>
            <a:r>
              <a:rPr lang="zh-CN" altLang="en-US"/>
              <a:t>法律层面）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不能用关键字</a:t>
            </a: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只能用下划线、字母、数字、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$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组成，且数字不能开头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字母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严格区分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大小写，如 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是不同的变量</a:t>
            </a: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C00000"/>
                </a:solidFill>
              </a:rPr>
              <a:t>规范：</a:t>
            </a:r>
            <a:r>
              <a:rPr lang="en-US" altLang="zh-CN" b="1">
                <a:solidFill>
                  <a:srgbClr val="C00000"/>
                </a:solidFill>
              </a:rPr>
              <a:t> </a:t>
            </a:r>
            <a:r>
              <a:rPr lang="en-US" altLang="zh-CN"/>
              <a:t>(</a:t>
            </a:r>
            <a:r>
              <a:rPr lang="zh-CN" altLang="en-US"/>
              <a:t>道德层面）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起名要有意义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遵循小驼峰命名法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变量命名规则与规范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TextBox 37"/>
          <p:cNvSpPr txBox="1"/>
          <p:nvPr/>
        </p:nvSpPr>
        <p:spPr>
          <a:xfrm>
            <a:off x="891857" y="1806012"/>
            <a:ext cx="3514725" cy="37741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914400" eaLnBrk="0" hangingPunct="0">
              <a:lnSpc>
                <a:spcPct val="150000"/>
              </a:lnSpc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以下哪些是合法的变量名？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52" y="2532164"/>
            <a:ext cx="8432025" cy="361968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51374" y="3054390"/>
            <a:ext cx="5470426" cy="3016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变量命名规则与规范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" name="TextBox 37"/>
          <p:cNvSpPr txBox="1"/>
          <p:nvPr/>
        </p:nvSpPr>
        <p:spPr>
          <a:xfrm>
            <a:off x="891857" y="1806012"/>
            <a:ext cx="3514725" cy="37741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914400" eaLnBrk="0" hangingPunct="0">
              <a:lnSpc>
                <a:spcPct val="150000"/>
              </a:lnSpc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以下哪些是合法的变量名？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52" y="2532164"/>
            <a:ext cx="8432025" cy="36196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01 (13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2733781"/>
            <a:ext cx="2385907" cy="2385907"/>
          </a:xfrm>
          <a:prstGeom prst="rect">
            <a:avLst/>
          </a:prstGeom>
        </p:spPr>
      </p:pic>
      <p:sp>
        <p:nvSpPr>
          <p:cNvPr id="17" name="云形标注 16"/>
          <p:cNvSpPr/>
          <p:nvPr/>
        </p:nvSpPr>
        <p:spPr>
          <a:xfrm>
            <a:off x="4863677" y="1758421"/>
            <a:ext cx="2502323" cy="1441980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学完能干啥？</a:t>
            </a:r>
            <a:endParaRPr lang="zh-CN" altLang="en-US" sz="1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变量练习</a:t>
            </a:r>
            <a:r>
              <a:rPr lang="en-US" altLang="zh-CN" dirty="0"/>
              <a:t>-</a:t>
            </a:r>
            <a:r>
              <a:rPr lang="zh-CN" altLang="en-US" dirty="0"/>
              <a:t>输出用户信息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</a:t>
            </a:r>
            <a:r>
              <a:rPr lang="zh-CN" altLang="en-US"/>
              <a:t>让用户输入自己的名字、年龄、性别，再输出到网页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</a:t>
            </a:r>
            <a:r>
              <a:rPr lang="zh-CN" altLang="en-US"/>
              <a:t>弹出 </a:t>
            </a:r>
            <a:r>
              <a:rPr lang="zh-CN" altLang="en-US">
                <a:solidFill>
                  <a:srgbClr val="C00000"/>
                </a:solidFill>
              </a:rPr>
              <a:t>输入 </a:t>
            </a:r>
            <a:r>
              <a:rPr lang="zh-CN" altLang="en-US"/>
              <a:t>框（</a:t>
            </a:r>
            <a:r>
              <a:rPr lang="en-US" altLang="zh-CN"/>
              <a:t>prompt</a:t>
            </a:r>
            <a:r>
              <a:rPr lang="zh-CN" altLang="en-US"/>
              <a:t>）： 请输入您的姓名 </a:t>
            </a:r>
            <a:r>
              <a:rPr lang="en-US" altLang="zh-CN"/>
              <a:t>(</a:t>
            </a:r>
            <a:r>
              <a:rPr lang="en-US" altLang="zh-CN" err="1"/>
              <a:t>uname</a:t>
            </a:r>
            <a:r>
              <a:rPr lang="en-US" altLang="zh-CN"/>
              <a:t>)</a:t>
            </a:r>
            <a:r>
              <a:rPr lang="zh-CN" altLang="en-US"/>
              <a:t>：    用变量保存起来。</a:t>
            </a:r>
            <a:endParaRPr lang="en-US" altLang="zh-CN"/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zh-CN" altLang="en-US"/>
              <a:t>弹出输入框（</a:t>
            </a:r>
            <a:r>
              <a:rPr lang="en-US" altLang="zh-CN"/>
              <a:t>prompt</a:t>
            </a:r>
            <a:r>
              <a:rPr lang="zh-CN" altLang="en-US"/>
              <a:t>） ： 请输入您的年龄 </a:t>
            </a:r>
            <a:r>
              <a:rPr lang="en-US" altLang="zh-CN"/>
              <a:t>(age)</a:t>
            </a:r>
            <a:r>
              <a:rPr lang="zh-CN" altLang="en-US"/>
              <a:t>：    用变量保存起来。</a:t>
            </a:r>
            <a:endParaRPr lang="en-US" altLang="zh-CN"/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</a:t>
            </a:r>
            <a:r>
              <a:rPr lang="zh-CN" altLang="en-US"/>
              <a:t>弹出输入框（</a:t>
            </a:r>
            <a:r>
              <a:rPr lang="en-US" altLang="zh-CN"/>
              <a:t>prompt</a:t>
            </a:r>
            <a:r>
              <a:rPr lang="zh-CN" altLang="en-US"/>
              <a:t>） ： 请输入您的性别</a:t>
            </a:r>
            <a:r>
              <a:rPr lang="en-US" altLang="zh-CN"/>
              <a:t>(sex)</a:t>
            </a:r>
            <a:r>
              <a:rPr lang="zh-CN" altLang="en-US"/>
              <a:t>：    用变量保存起来。</a:t>
            </a:r>
            <a:endParaRPr lang="en-US" altLang="zh-CN"/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④：</a:t>
            </a:r>
            <a:r>
              <a:rPr lang="zh-CN" altLang="en-US"/>
              <a:t>页面分别 </a:t>
            </a:r>
            <a:r>
              <a:rPr lang="zh-CN" altLang="en-US">
                <a:solidFill>
                  <a:srgbClr val="C00000"/>
                </a:solidFill>
              </a:rPr>
              <a:t>输出 </a:t>
            </a:r>
            <a:r>
              <a:rPr lang="en-US" altLang="zh-CN"/>
              <a:t>(</a:t>
            </a:r>
            <a:r>
              <a:rPr lang="en-US" altLang="zh-CN" err="1"/>
              <a:t>document.write</a:t>
            </a:r>
            <a:r>
              <a:rPr lang="en-US" altLang="zh-CN"/>
              <a:t>)</a:t>
            </a:r>
            <a:r>
              <a:rPr lang="zh-CN" altLang="en-US"/>
              <a:t> 刚才的 </a:t>
            </a:r>
            <a:r>
              <a:rPr lang="en-US" altLang="zh-CN"/>
              <a:t>3 </a:t>
            </a:r>
            <a:r>
              <a:rPr lang="zh-CN" altLang="en-US"/>
              <a:t>个变量。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介绍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常量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实战案例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常量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是什么：</a:t>
            </a:r>
            <a:r>
              <a:rPr lang="zh-CN" altLang="en-US"/>
              <a:t>也是一个容器，用于保存数据的</a:t>
            </a:r>
            <a:endParaRPr lang="en-US" altLang="zh-CN"/>
          </a:p>
          <a:p>
            <a:r>
              <a:rPr lang="zh-CN" altLang="en-US" b="1"/>
              <a:t>和变量的区别： </a:t>
            </a:r>
            <a:r>
              <a:rPr lang="zh-CN" altLang="en-US"/>
              <a:t>常量里面保存的值是</a:t>
            </a:r>
            <a:r>
              <a:rPr lang="zh-CN" altLang="en-US">
                <a:solidFill>
                  <a:srgbClr val="C00000"/>
                </a:solidFill>
              </a:rPr>
              <a:t>不允许</a:t>
            </a:r>
            <a:r>
              <a:rPr lang="zh-CN" altLang="en-US"/>
              <a:t>改变的</a:t>
            </a:r>
            <a:endParaRPr lang="en-US" altLang="zh-CN"/>
          </a:p>
          <a:p>
            <a:r>
              <a:rPr lang="zh-CN" altLang="en-US" b="1"/>
              <a:t>使用场景：</a:t>
            </a:r>
            <a:r>
              <a:rPr lang="zh-CN" altLang="en-US"/>
              <a:t>当某个值永远</a:t>
            </a:r>
            <a:r>
              <a:rPr lang="zh-CN" altLang="en-US" b="1"/>
              <a:t>不会改变</a:t>
            </a:r>
            <a:r>
              <a:rPr lang="zh-CN" altLang="en-US"/>
              <a:t>的时候，我们可以使用常量来保存，目的为了</a:t>
            </a:r>
            <a:r>
              <a:rPr lang="zh-CN" altLang="en-US">
                <a:solidFill>
                  <a:srgbClr val="C00000"/>
                </a:solidFill>
              </a:rPr>
              <a:t>程序的安全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 b="1"/>
              <a:t>常量使用：</a:t>
            </a:r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r>
              <a:rPr lang="en-US" altLang="zh-CN" err="1"/>
              <a:t>const</a:t>
            </a:r>
            <a:r>
              <a:rPr lang="en-US" altLang="zh-CN"/>
              <a:t>  </a:t>
            </a:r>
            <a:r>
              <a:rPr lang="zh-CN" altLang="en-US"/>
              <a:t>单词  </a:t>
            </a:r>
            <a:r>
              <a:rPr lang="zh-CN" altLang="en-US">
                <a:solidFill>
                  <a:srgbClr val="C00000"/>
                </a:solidFill>
              </a:rPr>
              <a:t>常量 </a:t>
            </a:r>
            <a:r>
              <a:rPr lang="zh-CN" altLang="en-US"/>
              <a:t>的意思</a:t>
            </a:r>
            <a:endParaRPr lang="en-US" altLang="zh-CN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 常量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5" y="3684114"/>
            <a:ext cx="5209524" cy="895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注意：</a:t>
            </a:r>
            <a:endParaRPr lang="en-US" altLang="zh-CN" b="1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solidFill>
                  <a:srgbClr val="C00000"/>
                </a:solidFill>
              </a:rPr>
              <a:t>常量不允许重新赋值，可以理解为是只读的</a:t>
            </a:r>
            <a:endParaRPr lang="en-US" altLang="zh-CN" sz="160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solidFill>
                  <a:srgbClr val="C00000"/>
                </a:solidFill>
              </a:rPr>
              <a:t>声明的时候必须赋值（初始化）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 常量的基本使用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05" y="3227207"/>
            <a:ext cx="6676190" cy="63809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126583" y="1463040"/>
            <a:ext cx="6642083" cy="4708800"/>
          </a:xfrm>
        </p:spPr>
        <p:txBody>
          <a:bodyPr/>
          <a:lstStyle/>
          <a:p>
            <a:r>
              <a:rPr lang="zh-CN" altLang="en-US"/>
              <a:t>常量的值可以修改吗？ 可以不初始化吗？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常量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不允许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重新赋值，可以理解为是只读的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声明的时候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必须赋值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（初始化）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/>
              <a:t>如果出现以下错误信息会是什么问题引起的？ 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895350" lvl="1" indent="-285750"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对一个常量进行赋值了</a:t>
            </a:r>
            <a:endParaRPr lang="en-US" altLang="zh-CN"/>
          </a:p>
          <a:p>
            <a:r>
              <a:rPr lang="zh-CN" altLang="en-US"/>
              <a:t>什么时候用常量呢？</a:t>
            </a:r>
            <a:endParaRPr lang="en-US" altLang="zh-CN"/>
          </a:p>
          <a:p>
            <a:pPr marL="895350" lvl="1" indent="-285750"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如果有个值不会再发生改变的时候，我们可以使用常量存储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609" y="3709503"/>
            <a:ext cx="4819048" cy="7428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介绍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常量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实战案例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数据类型☆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为什么要对数据分类型？</a:t>
            </a:r>
            <a:endParaRPr lang="en-US" altLang="zh-CN" b="1"/>
          </a:p>
          <a:p>
            <a:pPr marL="0" indent="0">
              <a:buNone/>
            </a:pPr>
            <a:r>
              <a:rPr lang="zh-CN" altLang="en-US"/>
              <a:t>生活中会把物品进行归类，不同的物品不能混淆在一起。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计算机程序可以处理大量的数据，</a:t>
            </a:r>
            <a:r>
              <a:rPr lang="zh-CN" altLang="en-US">
                <a:solidFill>
                  <a:srgbClr val="C00000"/>
                </a:solidFill>
              </a:rPr>
              <a:t>方便程序员的使用数据</a:t>
            </a:r>
            <a:r>
              <a:rPr lang="zh-CN" altLang="en-US"/>
              <a:t>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比如：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 数据类型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92" y="3985248"/>
            <a:ext cx="3364657" cy="10023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163" y="2593873"/>
            <a:ext cx="2390476" cy="25428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JS </a:t>
            </a:r>
            <a:r>
              <a:rPr lang="zh-CN" altLang="en-US" b="1" dirty="0"/>
              <a:t>数据类型整体分为两大类：</a:t>
            </a:r>
            <a:endParaRPr lang="en-US" altLang="zh-CN" b="1" dirty="0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基本数据类型（简单数据类型）</a:t>
            </a:r>
            <a:endParaRPr lang="en-US" altLang="zh-CN" dirty="0">
              <a:solidFill>
                <a:srgbClr val="FF0000"/>
              </a:solidFill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引用数据类型（复杂数据类型）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 数据类型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" name="Freeform 46"/>
          <p:cNvSpPr/>
          <p:nvPr/>
        </p:nvSpPr>
        <p:spPr bwMode="auto">
          <a:xfrm>
            <a:off x="2544882" y="2610239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9" name="Freeform 46"/>
          <p:cNvSpPr/>
          <p:nvPr/>
        </p:nvSpPr>
        <p:spPr bwMode="auto">
          <a:xfrm>
            <a:off x="6430090" y="2610239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179331" y="3610511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基本数据类型</a:t>
            </a:r>
          </a:p>
        </p:txBody>
      </p:sp>
      <p:sp>
        <p:nvSpPr>
          <p:cNvPr id="11" name="Freeform 5"/>
          <p:cNvSpPr/>
          <p:nvPr/>
        </p:nvSpPr>
        <p:spPr bwMode="auto">
          <a:xfrm>
            <a:off x="9127214" y="3623253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引用数据类型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3381629" y="3619724"/>
            <a:ext cx="2155575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number </a:t>
            </a:r>
            <a:r>
              <a:rPr lang="zh-CN" altLang="en-US" sz="14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数字型</a:t>
            </a:r>
            <a:endParaRPr lang="en-US" altLang="zh-CN" sz="1400" dirty="0">
              <a:solidFill>
                <a:srgbClr val="FF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string 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字符串型</a:t>
            </a:r>
            <a:endParaRPr lang="en-US" altLang="zh-CN" sz="14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boolean</a:t>
            </a:r>
            <a:r>
              <a:rPr lang="en-US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  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布尔型</a:t>
            </a:r>
            <a:endParaRPr lang="en-US" altLang="zh-CN" sz="14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undefined 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未定义型</a:t>
            </a:r>
            <a:endParaRPr lang="en-US" altLang="zh-CN" sz="14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null  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空类型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690102" y="4235260"/>
            <a:ext cx="2484493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Object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、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Function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、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Array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398" y="1226155"/>
            <a:ext cx="5145229" cy="4533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5" y="1226155"/>
            <a:ext cx="5440755" cy="4533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2272985" y="6126664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注册、登录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326651" y="612666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网页特效</a:t>
            </a:r>
          </a:p>
        </p:txBody>
      </p:sp>
      <p:sp>
        <p:nvSpPr>
          <p:cNvPr id="6" name="云形标注 5"/>
          <p:cNvSpPr/>
          <p:nvPr/>
        </p:nvSpPr>
        <p:spPr>
          <a:xfrm>
            <a:off x="4598181" y="5149597"/>
            <a:ext cx="2726071" cy="1161733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相当重要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数字：可以用于运算操作，比如对数字的加减乘除等操作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JavaScript </a:t>
            </a:r>
            <a:r>
              <a:rPr lang="zh-CN" altLang="en-US"/>
              <a:t>中的</a:t>
            </a:r>
            <a:r>
              <a:rPr lang="zh-CN" altLang="en-US">
                <a:solidFill>
                  <a:srgbClr val="C00000"/>
                </a:solidFill>
              </a:rPr>
              <a:t>整数、小数</a:t>
            </a:r>
            <a:r>
              <a:rPr lang="zh-CN" altLang="en-US"/>
              <a:t>等 统一称为 数字类型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基本数据类型 </a:t>
            </a:r>
            <a:r>
              <a:rPr lang="en-US" altLang="zh-CN"/>
              <a:t>– </a:t>
            </a:r>
            <a:r>
              <a:rPr lang="zh-CN" altLang="en-US"/>
              <a:t>数字类型（</a:t>
            </a:r>
            <a:r>
              <a:rPr lang="en-US" altLang="zh-CN"/>
              <a:t>Number</a:t>
            </a:r>
            <a:r>
              <a:rPr lang="zh-CN" altLang="en-US"/>
              <a:t>）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45" y="2520312"/>
            <a:ext cx="9390476" cy="1828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5367867" y="3272316"/>
            <a:ext cx="4622800" cy="728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80" y="5554571"/>
            <a:ext cx="4390476" cy="1038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6688120" y="5094427"/>
            <a:ext cx="353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 b="1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typeof</a:t>
            </a:r>
            <a:r>
              <a:rPr lang="en-US" altLang="zh-CN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关键字检测数据类型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/>
              <a:t>JS </a:t>
            </a:r>
            <a:r>
              <a:rPr lang="zh-CN" altLang="en-US" b="1"/>
              <a:t>数据类型整体分为两大类：</a:t>
            </a:r>
            <a:endParaRPr lang="en-US" altLang="zh-CN" b="1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</a:rPr>
              <a:t>基本数据类型</a:t>
            </a:r>
            <a:endParaRPr lang="en-US" altLang="zh-CN">
              <a:solidFill>
                <a:srgbClr val="C00000"/>
              </a:solidFill>
            </a:endParaRPr>
          </a:p>
          <a:p>
            <a:pPr marL="645795" lvl="1" indent="-285750">
              <a:buFont typeface="Wingdings" panose="05000000000000000000" pitchFamily="2" charset="2"/>
              <a:buChar char="Ø"/>
            </a:pPr>
            <a:r>
              <a:rPr lang="zh-CN" altLang="en-US"/>
              <a:t>引用数据类型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 数据类型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" name="Freeform 46"/>
          <p:cNvSpPr/>
          <p:nvPr/>
        </p:nvSpPr>
        <p:spPr bwMode="auto">
          <a:xfrm>
            <a:off x="4537584" y="2506722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3172033" y="350699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基本数据类型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374331" y="3516207"/>
            <a:ext cx="2155575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number 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数字型</a:t>
            </a:r>
            <a:endParaRPr lang="en-US" altLang="zh-CN" sz="14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string </a:t>
            </a:r>
            <a:r>
              <a:rPr lang="zh-CN" altLang="en-US" sz="14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字符串型</a:t>
            </a:r>
            <a:endParaRPr lang="en-US" altLang="zh-CN" sz="140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 err="1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boolean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  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布尔型</a:t>
            </a:r>
            <a:endParaRPr lang="en-US" altLang="zh-CN" sz="14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undefined 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未定义型</a:t>
            </a:r>
            <a:endParaRPr lang="en-US" altLang="zh-CN" sz="14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null  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空类型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字符串</a:t>
            </a:r>
            <a:r>
              <a:rPr lang="zh-CN" altLang="en-US">
                <a:solidFill>
                  <a:schemeClr val="tx1"/>
                </a:solidFill>
              </a:rPr>
              <a:t>： 被引号包裹的一段文字信息</a:t>
            </a: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tx1"/>
                </a:solidFill>
              </a:rPr>
              <a:t>JS</a:t>
            </a:r>
            <a:r>
              <a:rPr lang="zh-CN" altLang="en-US" b="1">
                <a:solidFill>
                  <a:schemeClr val="tx1"/>
                </a:solidFill>
              </a:rPr>
              <a:t>中的字符串</a:t>
            </a:r>
            <a:r>
              <a:rPr lang="en-US" altLang="zh-CN" b="1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zh-CN" altLang="en-US">
                <a:solidFill>
                  <a:srgbClr val="C00000"/>
                </a:solidFill>
              </a:rPr>
              <a:t>通过单引号（ </a:t>
            </a:r>
            <a:r>
              <a:rPr lang="en-US" altLang="zh-CN">
                <a:solidFill>
                  <a:srgbClr val="C00000"/>
                </a:solidFill>
              </a:rPr>
              <a:t>‘’</a:t>
            </a:r>
            <a:r>
              <a:rPr lang="zh-CN" altLang="en-US">
                <a:solidFill>
                  <a:srgbClr val="C00000"/>
                </a:solidFill>
              </a:rPr>
              <a:t>） 、双引号（ </a:t>
            </a:r>
            <a:r>
              <a:rPr lang="en-US" altLang="zh-CN">
                <a:solidFill>
                  <a:srgbClr val="C00000"/>
                </a:solidFill>
              </a:rPr>
              <a:t>“”</a:t>
            </a:r>
            <a:r>
              <a:rPr lang="zh-CN" altLang="en-US">
                <a:solidFill>
                  <a:srgbClr val="C00000"/>
                </a:solidFill>
              </a:rPr>
              <a:t>）或反引号</a:t>
            </a:r>
            <a:r>
              <a:rPr lang="en-US" altLang="zh-CN">
                <a:solidFill>
                  <a:srgbClr val="C00000"/>
                </a:solidFill>
              </a:rPr>
              <a:t>( `` ) </a:t>
            </a:r>
            <a:r>
              <a:rPr lang="zh-CN" altLang="en-US">
                <a:solidFill>
                  <a:srgbClr val="C00000"/>
                </a:solidFill>
              </a:rPr>
              <a:t>包裹的数据都属于字符串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单引号和双引号没有本质上的区别，推荐使用</a:t>
            </a:r>
            <a:r>
              <a:rPr lang="zh-CN" altLang="en-US">
                <a:solidFill>
                  <a:srgbClr val="C00000"/>
                </a:solidFill>
              </a:rPr>
              <a:t>单引号</a:t>
            </a:r>
            <a:r>
              <a:rPr lang="zh-CN" altLang="en-US"/>
              <a:t>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 b="1"/>
              <a:t>注意事项：</a:t>
            </a:r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单引号</a:t>
            </a:r>
            <a:r>
              <a:rPr lang="en-US" altLang="zh-CN"/>
              <a:t>/</a:t>
            </a:r>
            <a:r>
              <a:rPr lang="zh-CN" altLang="en-US"/>
              <a:t>双引号可以互相嵌套，但是不以自已嵌套自已（口诀：外双内单，或者外单内双）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>
                <a:solidFill>
                  <a:srgbClr val="C00000"/>
                </a:solidFill>
              </a:rPr>
              <a:t>一定注意变量名不要加引号，否则认为是字符串</a:t>
            </a:r>
            <a:endParaRPr lang="en-US" altLang="zh-CN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基本数据类型 </a:t>
            </a:r>
            <a:r>
              <a:rPr lang="en-US" altLang="zh-CN"/>
              <a:t>– </a:t>
            </a:r>
            <a:r>
              <a:rPr lang="zh-CN" altLang="en-US"/>
              <a:t>字符串类型（</a:t>
            </a:r>
            <a:r>
              <a:rPr lang="en-US" altLang="zh-CN"/>
              <a:t>string</a:t>
            </a:r>
            <a:r>
              <a:rPr lang="zh-CN" altLang="en-US"/>
              <a:t>）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3376907"/>
            <a:ext cx="7848222" cy="1373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937" y="1022206"/>
            <a:ext cx="2390476" cy="25428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9470207" y="2078895"/>
            <a:ext cx="1739659" cy="13501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84250" y="1109133"/>
            <a:ext cx="6405016" cy="5409840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1. JS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数据类型可以分为哪两大类</a:t>
            </a:r>
            <a:r>
              <a:rPr lang="zh-CN" altLang="en-US"/>
              <a:t>？</a:t>
            </a:r>
            <a:endParaRPr lang="en-US" altLang="zh-CN" sz="1600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基本数据类型（简单数据类型）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引用数据类型（复杂数据类型）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数字型包含什么</a:t>
            </a:r>
            <a:r>
              <a:rPr lang="zh-CN" altLang="en-US"/>
              <a:t>？数字类型的主要作用是啥？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整数和小数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用于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什么是字符串数据类型？可以使用哪三种引号包裹？</a:t>
            </a:r>
            <a:endParaRPr lang="zh-CN" altLang="en-US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用引号包裹的一段文字信息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单引号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、双引号、反引号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4.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可以通过哪个关键词检测数据类型呢 ？</a:t>
            </a:r>
            <a:endParaRPr lang="zh-CN" altLang="en-US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typeof</a:t>
            </a:r>
            <a:r>
              <a:rPr lang="en-US" altLang="zh-CN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472" y="3071707"/>
            <a:ext cx="4180888" cy="6019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781" y="4756006"/>
            <a:ext cx="1713375" cy="18225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反引号什么时候用呢</a:t>
            </a:r>
            <a:r>
              <a:rPr lang="en-US" altLang="zh-CN" b="1"/>
              <a:t>?</a:t>
            </a:r>
          </a:p>
          <a:p>
            <a:pPr marL="0" indent="0">
              <a:buNone/>
            </a:pPr>
            <a:r>
              <a:rPr lang="zh-CN" altLang="en-US"/>
              <a:t>是为了</a:t>
            </a:r>
            <a:r>
              <a:rPr lang="zh-CN" altLang="en-US">
                <a:solidFill>
                  <a:srgbClr val="C00000"/>
                </a:solidFill>
              </a:rPr>
              <a:t>解决字符串拼接</a:t>
            </a:r>
            <a:r>
              <a:rPr lang="zh-CN" altLang="en-US"/>
              <a:t>的问题，使用反引号（模板字符串）会非常方便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基本数据类型 </a:t>
            </a:r>
            <a:r>
              <a:rPr lang="en-US" altLang="zh-CN"/>
              <a:t>– </a:t>
            </a:r>
            <a:r>
              <a:rPr lang="zh-CN" altLang="en-US"/>
              <a:t>字符串类型（</a:t>
            </a:r>
            <a:r>
              <a:rPr lang="en-US" altLang="zh-CN"/>
              <a:t>string</a:t>
            </a:r>
            <a:r>
              <a:rPr lang="zh-CN" altLang="en-US"/>
              <a:t>）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字符串拼接：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使用场景</a:t>
            </a:r>
            <a:r>
              <a:rPr lang="zh-CN" altLang="en-US" dirty="0"/>
              <a:t>： </a:t>
            </a:r>
            <a:r>
              <a:rPr lang="en-US" altLang="zh-CN" dirty="0"/>
              <a:t>+ </a:t>
            </a:r>
            <a:r>
              <a:rPr lang="zh-CN" altLang="en-US" dirty="0"/>
              <a:t> 可以实现字符串的拼接， 最常见是字符串拼接变量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口诀：数字相加，字符相连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基本数据类型</a:t>
            </a:r>
            <a:r>
              <a:rPr lang="en-US" altLang="zh-CN"/>
              <a:t>– </a:t>
            </a:r>
            <a:r>
              <a:rPr lang="zh-CN" altLang="en-US"/>
              <a:t>字符串类型（</a:t>
            </a:r>
            <a:r>
              <a:rPr lang="en-US" altLang="zh-CN"/>
              <a:t>string</a:t>
            </a:r>
            <a:r>
              <a:rPr lang="zh-CN" altLang="en-US"/>
              <a:t>）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153" y="1260828"/>
            <a:ext cx="1238095" cy="26857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6617307" y="5041668"/>
            <a:ext cx="19207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麻烦</a:t>
            </a:r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~</a:t>
            </a:r>
            <a:endParaRPr lang="zh-CN" alt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026" y="4481708"/>
            <a:ext cx="2043250" cy="20432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F8E306-796D-0CBE-B025-278D7F6C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19" y="3137824"/>
            <a:ext cx="4643604" cy="923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/>
              <a:t>使用场景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拼接字符串和变量</a:t>
            </a:r>
            <a:endParaRPr lang="en-US" altLang="zh-CN" dirty="0"/>
          </a:p>
          <a:p>
            <a:r>
              <a:rPr lang="zh-CN" altLang="en-US" b="1" dirty="0"/>
              <a:t>语法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``</a:t>
            </a:r>
            <a:r>
              <a:rPr lang="en-US" altLang="zh-CN" dirty="0"/>
              <a:t>  (</a:t>
            </a:r>
            <a:r>
              <a:rPr lang="zh-CN" altLang="en-US" dirty="0"/>
              <a:t>反引号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内容拼接变量时，用 </a:t>
            </a:r>
            <a:r>
              <a:rPr lang="en-US" altLang="zh-CN" dirty="0">
                <a:solidFill>
                  <a:srgbClr val="C00000"/>
                </a:solidFill>
              </a:rPr>
              <a:t>${ } </a:t>
            </a:r>
            <a:r>
              <a:rPr lang="zh-CN" altLang="en-US" dirty="0"/>
              <a:t>包住变量（口诀：反引中间变量套，直接</a:t>
            </a:r>
            <a:r>
              <a:rPr lang="en-US" altLang="zh-CN" dirty="0"/>
              <a:t>$</a:t>
            </a:r>
            <a:r>
              <a:rPr lang="zh-CN" altLang="en-US" dirty="0"/>
              <a:t>大括号）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r>
              <a:rPr lang="zh-CN" altLang="en-US" b="1" dirty="0"/>
              <a:t>注意：</a:t>
            </a:r>
            <a:endParaRPr lang="en-US" altLang="zh-CN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反引号中间的字符串</a:t>
            </a:r>
            <a:r>
              <a:rPr lang="zh-CN" altLang="en-US" dirty="0">
                <a:solidFill>
                  <a:srgbClr val="C00000"/>
                </a:solidFill>
              </a:rPr>
              <a:t>可以换行</a:t>
            </a:r>
            <a:r>
              <a:rPr lang="zh-CN" altLang="en-US" dirty="0"/>
              <a:t>的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模板字符串（重点）</a:t>
            </a:r>
          </a:p>
        </p:txBody>
      </p:sp>
      <p:pic>
        <p:nvPicPr>
          <p:cNvPr id="1026" name="Picture 2" descr="https://gimg2.baidu.com/image_search/src=http%3A%2F%2Fp2.itc.cn%2Fq_70%2Fimages03%2F20201206%2F241f036896dd4d0690f9270027543675.png&amp;refer=http%3A%2F%2Fp2.itc.cn&amp;app=2002&amp;size=f9999,10000&amp;q=a80&amp;n=0&amp;g=0n&amp;fmt=auto?sec=1669705849&amp;t=94205371db090dce30ab4b4247e78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4696820"/>
            <a:ext cx="18383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632785-0A94-BDEA-EF8F-573029EA6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55" y="3765193"/>
            <a:ext cx="5138788" cy="472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157" y="1454574"/>
            <a:ext cx="7147976" cy="3701627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1. 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用 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r>
              <a:rPr lang="zh-CN" altLang="en-US"/>
              <a:t>字符串拼接比较麻烦，可以使用什么来解决这个问题？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模板字符串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 可以让我们拼接字符串更简便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2.  </a:t>
            </a:r>
            <a:r>
              <a:rPr lang="zh-CN" altLang="en-US"/>
              <a:t>模板字符串使用注意事项：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用什么符号包含数据？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55395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65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反引号 </a:t>
            </a:r>
            <a:r>
              <a:rPr lang="en-US" altLang="zh-CN" sz="16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``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用什么来使用变量？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55395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${</a:t>
            </a:r>
            <a:r>
              <a:rPr lang="zh-CN" altLang="en-US" sz="16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</a:t>
            </a:r>
            <a:r>
              <a:rPr lang="en-US" altLang="zh-CN" sz="1665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口诀：反引中间变量套，直接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$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大括号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模板字符串里面的字符可以换行的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6" y="5617143"/>
            <a:ext cx="8466667" cy="628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页面输出姓名和年龄案例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</a:t>
            </a:r>
            <a:r>
              <a:rPr lang="zh-CN" altLang="en-US"/>
              <a:t>页面弹出对话框，输入名字和年龄，页面显示： 大家好，我叫</a:t>
            </a:r>
            <a:r>
              <a:rPr lang="en-US" altLang="zh-CN"/>
              <a:t>xxx</a:t>
            </a:r>
            <a:r>
              <a:rPr lang="zh-CN" altLang="en-US"/>
              <a:t>，今年</a:t>
            </a:r>
            <a:r>
              <a:rPr lang="en-US" altLang="zh-CN"/>
              <a:t>xx</a:t>
            </a:r>
            <a:r>
              <a:rPr lang="zh-CN" altLang="en-US"/>
              <a:t>岁了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922577-86BA-9176-EF14-1CB1C38D2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81" y="2810435"/>
            <a:ext cx="5562115" cy="214788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/>
              <a:t>JS </a:t>
            </a:r>
            <a:r>
              <a:rPr lang="zh-CN" altLang="en-US" b="1"/>
              <a:t>数据类型整体分为两大类：</a:t>
            </a:r>
            <a:endParaRPr lang="en-US" altLang="zh-CN" b="1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</a:rPr>
              <a:t>基本数据类型</a:t>
            </a:r>
            <a:endParaRPr lang="en-US" altLang="zh-CN">
              <a:solidFill>
                <a:srgbClr val="C00000"/>
              </a:solidFill>
            </a:endParaRPr>
          </a:p>
          <a:p>
            <a:pPr marL="645795" lvl="1" indent="-285750">
              <a:buFont typeface="Wingdings" panose="05000000000000000000" pitchFamily="2" charset="2"/>
              <a:buChar char="Ø"/>
            </a:pPr>
            <a:r>
              <a:rPr lang="zh-CN" altLang="en-US"/>
              <a:t>引用数据类型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 数据类型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" name="Freeform 46"/>
          <p:cNvSpPr/>
          <p:nvPr/>
        </p:nvSpPr>
        <p:spPr bwMode="auto">
          <a:xfrm>
            <a:off x="4537584" y="2506722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3172033" y="350699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基本数据类型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374331" y="3516207"/>
            <a:ext cx="2155575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number 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数字型</a:t>
            </a:r>
            <a:endParaRPr lang="en-US" altLang="zh-CN" sz="14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string </a:t>
            </a:r>
            <a:r>
              <a:rPr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字符串型</a:t>
            </a:r>
            <a:endParaRPr lang="en-US" altLang="zh-CN" sz="140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 err="1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boolean</a:t>
            </a: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  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布尔型</a:t>
            </a:r>
            <a:endParaRPr lang="en-US" altLang="zh-CN" sz="14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undefined 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未定义型</a:t>
            </a:r>
            <a:endParaRPr lang="en-US" altLang="zh-CN" sz="14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null  </a:t>
            </a: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空类型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01 (13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2733781"/>
            <a:ext cx="2385907" cy="2385907"/>
          </a:xfrm>
          <a:prstGeom prst="rect">
            <a:avLst/>
          </a:prstGeom>
        </p:spPr>
      </p:pic>
      <p:sp>
        <p:nvSpPr>
          <p:cNvPr id="17" name="云形标注 16"/>
          <p:cNvSpPr/>
          <p:nvPr/>
        </p:nvSpPr>
        <p:spPr>
          <a:xfrm>
            <a:off x="4863677" y="1758421"/>
            <a:ext cx="2502323" cy="1441980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我们要学啥？</a:t>
            </a:r>
            <a:endParaRPr lang="zh-CN" altLang="en-US" sz="16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布尔型</a:t>
            </a:r>
            <a:r>
              <a:rPr lang="en-US" altLang="zh-CN"/>
              <a:t>:</a:t>
            </a:r>
            <a:r>
              <a:rPr lang="zh-CN" altLang="en-US"/>
              <a:t>用于判断真假的数据类型，通常用来判断条件是否成立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它有两个固定的值 </a:t>
            </a:r>
            <a:r>
              <a:rPr lang="en-US" altLang="zh-CN"/>
              <a:t>true </a:t>
            </a:r>
            <a:r>
              <a:rPr lang="zh-CN" altLang="en-US"/>
              <a:t>和 </a:t>
            </a:r>
            <a:r>
              <a:rPr lang="en-US" altLang="zh-CN"/>
              <a:t>false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表示肯定的数据用 </a:t>
            </a:r>
            <a:r>
              <a:rPr lang="en-US" altLang="zh-CN"/>
              <a:t>true</a:t>
            </a:r>
            <a:r>
              <a:rPr lang="zh-CN" altLang="en-US"/>
              <a:t>（真），表示否定的数据用 </a:t>
            </a:r>
            <a:r>
              <a:rPr lang="en-US" altLang="zh-CN"/>
              <a:t>false</a:t>
            </a:r>
            <a:r>
              <a:rPr lang="zh-CN" altLang="en-US"/>
              <a:t>（假）。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基本数据类型</a:t>
            </a:r>
            <a:r>
              <a:rPr lang="en-US" altLang="zh-CN"/>
              <a:t>– </a:t>
            </a:r>
            <a:r>
              <a:rPr lang="zh-CN" altLang="en-US"/>
              <a:t>布尔类型（</a:t>
            </a:r>
            <a:r>
              <a:rPr lang="en-US" altLang="zh-CN" err="1"/>
              <a:t>boolean</a:t>
            </a:r>
            <a:r>
              <a:rPr lang="zh-CN" altLang="en-US"/>
              <a:t>）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192595"/>
            <a:ext cx="4342857" cy="1123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17" y="1002119"/>
            <a:ext cx="3171429" cy="27523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未定义是比较特殊的类型，只有一个值 </a:t>
            </a:r>
            <a:r>
              <a:rPr lang="en-US" altLang="zh-CN"/>
              <a:t>undefined</a:t>
            </a:r>
            <a:r>
              <a:rPr lang="zh-CN" altLang="en-US"/>
              <a:t>。</a:t>
            </a:r>
            <a:endParaRPr lang="en-US" altLang="zh-CN"/>
          </a:p>
          <a:p>
            <a:pPr marL="0" indent="0">
              <a:buNone/>
            </a:pPr>
            <a:r>
              <a:rPr lang="zh-CN" altLang="en-US" b="1"/>
              <a:t>什么情况出现未定义类型？</a:t>
            </a:r>
            <a:endParaRPr lang="en-US" altLang="zh-CN" b="1"/>
          </a:p>
          <a:p>
            <a:pPr marL="0" indent="0">
              <a:buNone/>
            </a:pPr>
            <a:r>
              <a:rPr lang="zh-CN" altLang="en-US"/>
              <a:t>只声明变量，不赋值的情况下，变量的默认值为 </a:t>
            </a:r>
            <a:r>
              <a:rPr lang="en-US" altLang="zh-CN"/>
              <a:t>undefined</a:t>
            </a:r>
            <a:r>
              <a:rPr lang="zh-CN" altLang="en-US"/>
              <a:t>，一般很少</a:t>
            </a:r>
            <a:r>
              <a:rPr lang="en-US" altLang="zh-CN"/>
              <a:t>【</a:t>
            </a:r>
            <a:r>
              <a:rPr lang="zh-CN" altLang="en-US"/>
              <a:t>直接</a:t>
            </a:r>
            <a:r>
              <a:rPr lang="en-US" altLang="zh-CN"/>
              <a:t>】</a:t>
            </a:r>
            <a:r>
              <a:rPr lang="zh-CN" altLang="en-US"/>
              <a:t>为某个变量赋值为 </a:t>
            </a:r>
            <a:r>
              <a:rPr lang="en-US" altLang="zh-CN"/>
              <a:t>undefined</a:t>
            </a:r>
            <a:r>
              <a:rPr lang="zh-CN" altLang="en-US"/>
              <a:t>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 b="1"/>
              <a:t>工作中的使用场景：</a:t>
            </a:r>
            <a:endParaRPr lang="en-US" altLang="zh-CN" b="1"/>
          </a:p>
          <a:p>
            <a:pPr marL="0" indent="0">
              <a:buNone/>
            </a:pPr>
            <a:r>
              <a:rPr lang="zh-CN" altLang="en-US"/>
              <a:t>我们开发中经常声明一个变量，等待传送过来的数据。  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如果我们不知道这个数据是否传递过来，此时我们可以通过检测这个变量是不是</a:t>
            </a:r>
            <a:r>
              <a:rPr lang="en-US" altLang="zh-CN"/>
              <a:t>undefined</a:t>
            </a:r>
            <a:r>
              <a:rPr lang="zh-CN" altLang="en-US"/>
              <a:t>，就判断用户是否有数据传递过来。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基本数据类型</a:t>
            </a:r>
            <a:r>
              <a:rPr lang="en-US" altLang="zh-CN"/>
              <a:t>– </a:t>
            </a:r>
            <a:r>
              <a:rPr lang="zh-CN" altLang="en-US"/>
              <a:t>未定义类型（</a:t>
            </a:r>
            <a:r>
              <a:rPr lang="en-US" altLang="zh-CN"/>
              <a:t>undefined</a:t>
            </a:r>
            <a:r>
              <a:rPr lang="zh-CN" altLang="en-US"/>
              <a:t>）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99" y="3209955"/>
            <a:ext cx="6123809" cy="119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JavaScript </a:t>
            </a:r>
            <a:r>
              <a:rPr lang="zh-CN" altLang="en-US"/>
              <a:t>中的 </a:t>
            </a:r>
            <a:r>
              <a:rPr lang="en-US" altLang="zh-CN"/>
              <a:t>null </a:t>
            </a:r>
            <a:r>
              <a:rPr lang="zh-CN" altLang="en-US"/>
              <a:t>仅仅是一个代表“无”、“空”或“值未知”的特殊值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 b="1"/>
              <a:t>null </a:t>
            </a:r>
            <a:r>
              <a:rPr lang="zh-CN" altLang="en-US" b="1"/>
              <a:t>和 </a:t>
            </a:r>
            <a:r>
              <a:rPr lang="en-US" altLang="zh-CN" b="1"/>
              <a:t>undefined </a:t>
            </a:r>
            <a:r>
              <a:rPr lang="zh-CN" altLang="en-US" b="1"/>
              <a:t>区别：</a:t>
            </a:r>
            <a:endParaRPr lang="en-US" altLang="zh-CN" b="1"/>
          </a:p>
          <a:p>
            <a:r>
              <a:rPr lang="en-US" altLang="zh-CN"/>
              <a:t>undefined  </a:t>
            </a:r>
            <a:r>
              <a:rPr lang="zh-CN" altLang="en-US"/>
              <a:t>表示没有赋值</a:t>
            </a:r>
            <a:r>
              <a:rPr lang="en-US" altLang="zh-CN"/>
              <a:t>, </a:t>
            </a:r>
            <a:r>
              <a:rPr lang="zh-CN" altLang="en-US"/>
              <a:t>不存在 </a:t>
            </a:r>
            <a:r>
              <a:rPr lang="en-US" altLang="zh-CN"/>
              <a:t>( </a:t>
            </a:r>
            <a:r>
              <a:rPr lang="zh-CN" altLang="en-US"/>
              <a:t>期房）</a:t>
            </a:r>
            <a:endParaRPr lang="en-US" altLang="zh-CN"/>
          </a:p>
          <a:p>
            <a:r>
              <a:rPr lang="en-US" altLang="zh-CN"/>
              <a:t>null </a:t>
            </a:r>
            <a:r>
              <a:rPr lang="zh-CN" altLang="en-US"/>
              <a:t>表示赋值了，但是内容为空 （毛坯房）</a:t>
            </a:r>
            <a:endParaRPr lang="en-US" altLang="zh-CN"/>
          </a:p>
          <a:p>
            <a:pPr marL="0" indent="0">
              <a:buNone/>
            </a:pPr>
            <a:r>
              <a:rPr lang="zh-CN" altLang="en-US" b="1"/>
              <a:t>注意：</a:t>
            </a:r>
            <a:endParaRPr lang="en-US" altLang="zh-CN" b="1"/>
          </a:p>
          <a:p>
            <a:pPr marL="0" indent="0">
              <a:buNone/>
            </a:pPr>
            <a:r>
              <a:rPr lang="en-US" altLang="zh-CN" err="1"/>
              <a:t>typeof</a:t>
            </a:r>
            <a:r>
              <a:rPr lang="en-US" altLang="zh-CN"/>
              <a:t>  null  </a:t>
            </a:r>
            <a:r>
              <a:rPr lang="zh-CN" altLang="en-US"/>
              <a:t>返回的是 </a:t>
            </a:r>
            <a:r>
              <a:rPr lang="en-US" altLang="zh-CN"/>
              <a:t>‘object’   </a:t>
            </a:r>
            <a:r>
              <a:rPr lang="zh-CN" altLang="en-US"/>
              <a:t>返回的是对象类型</a:t>
            </a:r>
          </a:p>
          <a:p>
            <a:pPr marL="0" indent="0">
              <a:buNone/>
            </a:pPr>
            <a:r>
              <a:rPr lang="zh-CN" altLang="en-US"/>
              <a:t>但这只是</a:t>
            </a:r>
            <a:r>
              <a:rPr lang="en-US" altLang="zh-CN"/>
              <a:t>JavaScript </a:t>
            </a:r>
            <a:r>
              <a:rPr lang="zh-CN" altLang="en-US"/>
              <a:t>存在的一个悠久 </a:t>
            </a:r>
            <a:r>
              <a:rPr lang="en-US" altLang="zh-CN"/>
              <a:t>Bug</a:t>
            </a:r>
            <a:r>
              <a:rPr lang="zh-CN" altLang="en-US"/>
              <a:t>，不代表</a:t>
            </a:r>
            <a:r>
              <a:rPr lang="en-US" altLang="zh-CN"/>
              <a:t>null</a:t>
            </a:r>
            <a:r>
              <a:rPr lang="zh-CN" altLang="en-US"/>
              <a:t>就是引用数据类型</a:t>
            </a:r>
            <a:r>
              <a:rPr lang="en-US" altLang="zh-CN"/>
              <a:t>,null </a:t>
            </a:r>
            <a:r>
              <a:rPr lang="zh-CN" altLang="en-US"/>
              <a:t>属于基本数据类型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基本数据类型</a:t>
            </a:r>
            <a:r>
              <a:rPr lang="en-US" altLang="zh-CN"/>
              <a:t>– </a:t>
            </a:r>
            <a:r>
              <a:rPr lang="zh-CN" altLang="en-US"/>
              <a:t>空类型（</a:t>
            </a:r>
            <a:r>
              <a:rPr lang="en-US" altLang="zh-CN"/>
              <a:t>null</a:t>
            </a:r>
            <a:r>
              <a:rPr lang="zh-CN" altLang="en-US"/>
              <a:t>）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208266"/>
            <a:ext cx="4723809" cy="866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101184" y="1488440"/>
            <a:ext cx="5760000" cy="4708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用于判断真假的是哪种数据类型？有几种值？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布尔型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 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2.  </a:t>
            </a:r>
            <a:r>
              <a:rPr lang="zh-CN" altLang="en-US"/>
              <a:t>什么时候出现未定义数据类型？开发场景是？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定义变量未给值就是 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undefined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如果检测变量是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undefined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就说明没有值传递过来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3.  </a:t>
            </a:r>
            <a:r>
              <a:rPr lang="en-US" altLang="zh-CN"/>
              <a:t>null </a:t>
            </a:r>
            <a:r>
              <a:rPr lang="zh-CN" altLang="en-US"/>
              <a:t>是什么类型？ </a:t>
            </a:r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空类型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60045" lvl="1">
              <a:lnSpc>
                <a:spcPct val="150000"/>
              </a:lnSpc>
            </a:pP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95" y="912141"/>
            <a:ext cx="2100083" cy="18225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介绍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常量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实战案例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运算符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算术运算符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赋值运算符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/>
              <a:t>一元运算符</a:t>
            </a:r>
            <a:endParaRPr lang="en-US" altLang="zh-CN"/>
          </a:p>
          <a:p>
            <a:r>
              <a:rPr lang="zh-CN" altLang="en-US"/>
              <a:t>比较运算符</a:t>
            </a:r>
            <a:endParaRPr lang="en-US" altLang="zh-CN"/>
          </a:p>
          <a:p>
            <a:r>
              <a:rPr lang="zh-CN" altLang="en-US"/>
              <a:t>逻辑运算符</a:t>
            </a:r>
            <a:endParaRPr lang="en-US" altLang="zh-CN"/>
          </a:p>
          <a:p>
            <a:r>
              <a:rPr lang="zh-CN" altLang="en-US"/>
              <a:t>运算符优先级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数字是用来计算的，比如：乘法 </a:t>
            </a:r>
            <a:r>
              <a:rPr lang="zh-CN" altLang="en-US">
                <a:solidFill>
                  <a:srgbClr val="C00000"/>
                </a:solidFill>
              </a:rPr>
              <a:t>*</a:t>
            </a:r>
            <a:r>
              <a:rPr lang="zh-CN" altLang="en-US"/>
              <a:t> 、除法 </a:t>
            </a:r>
            <a:r>
              <a:rPr lang="en-US" altLang="zh-CN">
                <a:solidFill>
                  <a:srgbClr val="C00000"/>
                </a:solidFill>
              </a:rPr>
              <a:t>/</a:t>
            </a:r>
            <a:r>
              <a:rPr lang="en-US" altLang="zh-CN"/>
              <a:t> </a:t>
            </a:r>
            <a:r>
              <a:rPr lang="zh-CN" altLang="en-US"/>
              <a:t>、加法 </a:t>
            </a:r>
            <a:r>
              <a:rPr lang="en-US" altLang="zh-CN">
                <a:solidFill>
                  <a:srgbClr val="C00000"/>
                </a:solidFill>
              </a:rPr>
              <a:t>+</a:t>
            </a:r>
            <a:r>
              <a:rPr lang="en-US" altLang="zh-CN"/>
              <a:t> </a:t>
            </a:r>
            <a:r>
              <a:rPr lang="zh-CN" altLang="en-US"/>
              <a:t>、减法 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en-US" altLang="zh-CN"/>
              <a:t> </a:t>
            </a:r>
            <a:r>
              <a:rPr lang="zh-CN" altLang="en-US"/>
              <a:t>等等，所以经常和算术运算符一起。</a:t>
            </a:r>
            <a:endParaRPr lang="en-US" altLang="zh-CN"/>
          </a:p>
          <a:p>
            <a:pPr marL="0" indent="0">
              <a:buNone/>
            </a:pPr>
            <a:r>
              <a:rPr lang="zh-CN" altLang="en-US" b="1"/>
              <a:t>算术运算符：</a:t>
            </a:r>
            <a:r>
              <a:rPr lang="zh-CN" altLang="en-US"/>
              <a:t>也叫数学运算符，主要包括加、减、乘、除、取余（求模）等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/>
              <a:t>+</a:t>
            </a:r>
            <a:r>
              <a:rPr lang="zh-CN" altLang="en-US"/>
              <a:t>：求和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/>
              <a:t>-</a:t>
            </a:r>
            <a:r>
              <a:rPr lang="zh-CN" altLang="en-US"/>
              <a:t>：求差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/>
              <a:t>*：求积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/>
              <a:t>/</a:t>
            </a:r>
            <a:r>
              <a:rPr lang="zh-CN" altLang="en-US"/>
              <a:t>：求商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C00000"/>
                </a:solidFill>
              </a:rPr>
              <a:t>%</a:t>
            </a:r>
            <a:r>
              <a:rPr lang="zh-CN" altLang="en-US"/>
              <a:t>：取模（取余数）   </a:t>
            </a:r>
            <a:endParaRPr lang="en-US" altLang="zh-CN"/>
          </a:p>
          <a:p>
            <a:pPr marL="645795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开发中经常作为某个数字是否被整除</a:t>
            </a:r>
            <a:endParaRPr lang="en-US" altLang="zh-CN"/>
          </a:p>
          <a:p>
            <a:pPr marL="635" indent="0">
              <a:buNone/>
            </a:pPr>
            <a:r>
              <a:rPr lang="zh-CN" altLang="en-US" b="1"/>
              <a:t>注意：</a:t>
            </a:r>
            <a:endParaRPr lang="en-US" altLang="zh-CN" b="1"/>
          </a:p>
          <a:p>
            <a:pPr marL="0" indent="0">
              <a:buNone/>
            </a:pPr>
            <a:r>
              <a:rPr lang="zh-CN" altLang="en-US"/>
              <a:t>在计算失败时，显示的结果是 </a:t>
            </a:r>
            <a:r>
              <a:rPr lang="en-US" altLang="zh-CN">
                <a:solidFill>
                  <a:srgbClr val="C00000"/>
                </a:solidFill>
              </a:rPr>
              <a:t>NaN </a:t>
            </a:r>
            <a:r>
              <a:rPr lang="zh-CN" altLang="en-US"/>
              <a:t>（</a:t>
            </a:r>
            <a:r>
              <a:rPr lang="en-US" altLang="zh-CN"/>
              <a:t>not a number</a:t>
            </a:r>
            <a:r>
              <a:rPr lang="zh-CN" altLang="en-US"/>
              <a:t>）</a:t>
            </a:r>
            <a:endParaRPr lang="en-US" altLang="zh-CN"/>
          </a:p>
          <a:p>
            <a:pPr marL="635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算术运算符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537" y="5298088"/>
            <a:ext cx="4857143" cy="4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948784" y="1166707"/>
            <a:ext cx="6709816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算术运算符有那几个常见的？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 -   </a:t>
            </a:r>
            <a:r>
              <a:rPr lang="zh-CN" altLang="en-US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  </a:t>
            </a:r>
            <a:r>
              <a:rPr lang="en-US" altLang="zh-CN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  % </a:t>
            </a:r>
          </a:p>
          <a:p>
            <a:pPr>
              <a:lnSpc>
                <a:spcPct val="150000"/>
              </a:lnSpc>
            </a:pPr>
            <a:r>
              <a:rPr lang="zh-CN" altLang="en-US"/>
              <a:t>取余运算符开发中的使用场景是？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来判断某个数字是否能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被整除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通常在计算失败时，显示的结果是？</a:t>
            </a:r>
            <a:endParaRPr lang="en-US" altLang="zh-CN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NaN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计算商品小计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用户输入商品价格和数量，可以计算出小计，显示到页面中</a:t>
            </a: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</a:t>
            </a:r>
            <a:r>
              <a:rPr lang="zh-CN" altLang="en-US"/>
              <a:t>输入数据</a:t>
            </a:r>
            <a:r>
              <a:rPr lang="zh-CN" altLang="en-US">
                <a:solidFill>
                  <a:schemeClr val="tx1"/>
                </a:solidFill>
              </a:rPr>
              <a:t>： 单价 </a:t>
            </a:r>
            <a:r>
              <a:rPr lang="en-US" altLang="zh-CN">
                <a:solidFill>
                  <a:srgbClr val="C00000"/>
                </a:solidFill>
              </a:rPr>
              <a:t>price</a:t>
            </a:r>
            <a:r>
              <a:rPr lang="zh-CN" altLang="en-US"/>
              <a:t>、数量 </a:t>
            </a:r>
            <a:r>
              <a:rPr lang="en-US" altLang="zh-CN" err="1">
                <a:solidFill>
                  <a:srgbClr val="C00000"/>
                </a:solidFill>
              </a:rPr>
              <a:t>num</a:t>
            </a:r>
            <a:endParaRPr lang="en-US" altLang="zh-CN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②：处理数据： 小计 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=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单价 </a:t>
            </a:r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* 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数量 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ea typeface="Alibaba PuHuiTi R" pitchFamily="18" charset="-122"/>
              </a:rPr>
              <a:t>③：输出数据</a:t>
            </a:r>
            <a:r>
              <a:rPr lang="en-US" altLang="zh-CN">
                <a:ea typeface="Alibaba PuHuiTi R" pitchFamily="18" charset="-122"/>
              </a:rPr>
              <a:t>:  </a:t>
            </a:r>
            <a:r>
              <a:rPr lang="zh-CN" altLang="en-US">
                <a:ea typeface="Alibaba PuHuiTi R" pitchFamily="18" charset="-122"/>
              </a:rPr>
              <a:t>把结果显示到页面中</a:t>
            </a:r>
            <a:r>
              <a:rPr lang="en-US" altLang="zh-CN">
                <a:ea typeface="Alibaba PuHuiTi R" pitchFamily="18" charset="-122"/>
              </a:rPr>
              <a:t>,</a:t>
            </a:r>
            <a:r>
              <a:rPr lang="zh-CN" altLang="en-US">
                <a:ea typeface="Alibaba PuHuiTi R" pitchFamily="18" charset="-122"/>
              </a:rPr>
              <a:t>注意字符串拼接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62" y="4252913"/>
            <a:ext cx="5781675" cy="2314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332" y="3380867"/>
            <a:ext cx="923810" cy="3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运算符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算术运算符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赋值运算符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一元运算符</a:t>
            </a:r>
            <a:endParaRPr lang="en-US" altLang="zh-CN"/>
          </a:p>
          <a:p>
            <a:r>
              <a:rPr lang="zh-CN" altLang="en-US"/>
              <a:t>比较运算符</a:t>
            </a:r>
            <a:endParaRPr lang="en-US" altLang="zh-CN"/>
          </a:p>
          <a:p>
            <a:r>
              <a:rPr lang="zh-CN" altLang="en-US"/>
              <a:t>逻辑运算符</a:t>
            </a:r>
            <a:endParaRPr lang="en-US" altLang="zh-CN"/>
          </a:p>
          <a:p>
            <a:r>
              <a:rPr lang="zh-CN" altLang="en-US"/>
              <a:t>运算符优先级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595ca53-3bac-4cc7-8489-bde9928f81a8"/>
  <p:tag name="COMMONDATA" val="eyJoZGlkIjoiN2UwN2FiYWYyMjE1OWEzMGUzYWQ4ODk4YTE1NGRjNG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e1ffecb-cd85-41ef-a2c3-764e50be34fb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f9de7c7-0239-422b-ac27-fbb4d0c2594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e1ffecb-cd85-41ef-a2c3-764e50be34fb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4604</TotalTime>
  <Words>5711</Words>
  <Application>Microsoft Office PowerPoint</Application>
  <PresentationFormat>宽屏</PresentationFormat>
  <Paragraphs>1116</Paragraphs>
  <Slides>129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129</vt:i4>
      </vt:variant>
    </vt:vector>
  </HeadingPairs>
  <TitlesOfParts>
    <vt:vector size="147" baseType="lpstr">
      <vt:lpstr>Alibaba PuHuiTi B</vt:lpstr>
      <vt:lpstr>Alibaba PuHuiTi M</vt:lpstr>
      <vt:lpstr>Alibaba PuHuiTi R</vt:lpstr>
      <vt:lpstr>阿里巴巴普惠体</vt:lpstr>
      <vt:lpstr>阿里巴巴普惠体 Medium</vt:lpstr>
      <vt:lpstr>等线</vt:lpstr>
      <vt:lpstr>黑体</vt:lpstr>
      <vt:lpstr>华文楷体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</vt:lpstr>
      <vt:lpstr>正文设计方案</vt:lpstr>
      <vt:lpstr>5_结束页设计方案</vt:lpstr>
      <vt:lpstr>JavaScript 核心与进阶</vt:lpstr>
      <vt:lpstr>Web 标准</vt:lpstr>
      <vt:lpstr>Web 标准</vt:lpstr>
      <vt:lpstr>PowerPoint 演示文稿</vt:lpstr>
      <vt:lpstr>JavaScript体验</vt:lpstr>
      <vt:lpstr>JavaScript体验</vt:lpstr>
      <vt:lpstr>PowerPoint 演示文稿</vt:lpstr>
      <vt:lpstr>PowerPoint 演示文稿</vt:lpstr>
      <vt:lpstr>PowerPoint 演示文稿</vt:lpstr>
      <vt:lpstr>JavaScript 核心与进阶</vt:lpstr>
      <vt:lpstr>PowerPoint 演示文稿</vt:lpstr>
      <vt:lpstr>JavaScript 基础第一天</vt:lpstr>
      <vt:lpstr>PowerPoint 演示文稿</vt:lpstr>
      <vt:lpstr>PowerPoint 演示文稿</vt:lpstr>
      <vt:lpstr>JavaScript 介绍</vt:lpstr>
      <vt:lpstr>1.1 计算机的组成</vt:lpstr>
      <vt:lpstr>1.1 常见软件架构</vt:lpstr>
      <vt:lpstr>1.1 JavaScript 是什么</vt:lpstr>
      <vt:lpstr>PowerPoint 演示文稿</vt:lpstr>
      <vt:lpstr>1.2 JavaScript 书写位置</vt:lpstr>
      <vt:lpstr>1.2 JavaScript 书写位置</vt:lpstr>
      <vt:lpstr>1.2 JavaScript 书写位置</vt:lpstr>
      <vt:lpstr>1.2 JavaScript 书写位置</vt:lpstr>
      <vt:lpstr>PowerPoint 演示文稿</vt:lpstr>
      <vt:lpstr>PowerPoint 演示文稿</vt:lpstr>
      <vt:lpstr>1.2 JavaScript 怎么写</vt:lpstr>
      <vt:lpstr>1.2 JavaScript 怎么写</vt:lpstr>
      <vt:lpstr>1.2 JavaScript 怎么写</vt:lpstr>
      <vt:lpstr>1.2 JavaScript 怎么写</vt:lpstr>
      <vt:lpstr>PowerPoint 演示文稿</vt:lpstr>
      <vt:lpstr>JavaScript 介绍</vt:lpstr>
      <vt:lpstr>1.3 JavaScript 输入输出语句（重点）</vt:lpstr>
      <vt:lpstr>1.3 JavaScript 输入输出语句</vt:lpstr>
      <vt:lpstr>1.3 JavaScript 输入输出语句</vt:lpstr>
      <vt:lpstr>PowerPoint 演示文稿</vt:lpstr>
      <vt:lpstr>PowerPoint 演示文稿</vt:lpstr>
      <vt:lpstr>PowerPoint 演示文稿</vt:lpstr>
      <vt:lpstr>变量</vt:lpstr>
      <vt:lpstr>2.1 变量是什么？</vt:lpstr>
      <vt:lpstr>2.2 变量的基本使用</vt:lpstr>
      <vt:lpstr>2.2 变量的基本使用</vt:lpstr>
      <vt:lpstr>2.2 变量的基本使用</vt:lpstr>
      <vt:lpstr>2.2 变量的基本使用</vt:lpstr>
      <vt:lpstr>PowerPoint 演示文稿</vt:lpstr>
      <vt:lpstr>PowerPoint 演示文稿</vt:lpstr>
      <vt:lpstr>2.2 变量的基本使用</vt:lpstr>
      <vt:lpstr>2.2 变量的基本使用</vt:lpstr>
      <vt:lpstr>2.2 变量的基本使用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变量</vt:lpstr>
      <vt:lpstr>2.3 变量的本质</vt:lpstr>
      <vt:lpstr>PowerPoint 演示文稿</vt:lpstr>
      <vt:lpstr>变量</vt:lpstr>
      <vt:lpstr>2.4 变量命名规则与规范</vt:lpstr>
      <vt:lpstr>PowerPoint 演示文稿</vt:lpstr>
      <vt:lpstr>2.4 变量命名规则与规范</vt:lpstr>
      <vt:lpstr>2.4 变量命名规则与规范</vt:lpstr>
      <vt:lpstr>PowerPoint 演示文稿</vt:lpstr>
      <vt:lpstr>PowerPoint 演示文稿</vt:lpstr>
      <vt:lpstr>常量</vt:lpstr>
      <vt:lpstr>3. 常量</vt:lpstr>
      <vt:lpstr>3. 常量的基本使用</vt:lpstr>
      <vt:lpstr>PowerPoint 演示文稿</vt:lpstr>
      <vt:lpstr>PowerPoint 演示文稿</vt:lpstr>
      <vt:lpstr>数据类型</vt:lpstr>
      <vt:lpstr>4. 数据类型</vt:lpstr>
      <vt:lpstr>4. 数据类型</vt:lpstr>
      <vt:lpstr>4. 基本数据类型 – 数字类型（Number）</vt:lpstr>
      <vt:lpstr>4. 数据类型</vt:lpstr>
      <vt:lpstr>4. 基本数据类型 – 字符串类型（string）</vt:lpstr>
      <vt:lpstr>PowerPoint 演示文稿</vt:lpstr>
      <vt:lpstr>4. 基本数据类型 – 字符串类型（string）</vt:lpstr>
      <vt:lpstr>4. 基本数据类型– 字符串类型（string）</vt:lpstr>
      <vt:lpstr>模板字符串（重点）</vt:lpstr>
      <vt:lpstr>PowerPoint 演示文稿</vt:lpstr>
      <vt:lpstr>PowerPoint 演示文稿</vt:lpstr>
      <vt:lpstr>4. 数据类型</vt:lpstr>
      <vt:lpstr>4. 基本数据类型– 布尔类型（boolean）</vt:lpstr>
      <vt:lpstr>4. 基本数据类型– 未定义类型（undefined）</vt:lpstr>
      <vt:lpstr>4. 基本数据类型– 空类型（null）</vt:lpstr>
      <vt:lpstr>PowerPoint 演示文稿</vt:lpstr>
      <vt:lpstr>PowerPoint 演示文稿</vt:lpstr>
      <vt:lpstr>运算符</vt:lpstr>
      <vt:lpstr>5.1 算术运算符</vt:lpstr>
      <vt:lpstr>PowerPoint 演示文稿</vt:lpstr>
      <vt:lpstr>PowerPoint 演示文稿</vt:lpstr>
      <vt:lpstr>运算符</vt:lpstr>
      <vt:lpstr>5.2 赋值运算符</vt:lpstr>
      <vt:lpstr>5.2 赋值运算符</vt:lpstr>
      <vt:lpstr>PowerPoint 演示文稿</vt:lpstr>
      <vt:lpstr>运算符</vt:lpstr>
      <vt:lpstr>5.3 自增/自减运算符</vt:lpstr>
      <vt:lpstr>5.3 自增/自减运算符</vt:lpstr>
      <vt:lpstr>5.3 自增/自减运算符</vt:lpstr>
      <vt:lpstr>PowerPoint 演示文稿</vt:lpstr>
      <vt:lpstr>运算符</vt:lpstr>
      <vt:lpstr>5.4 比较运算符（关系运算符）</vt:lpstr>
      <vt:lpstr>5.4 比较运算符</vt:lpstr>
      <vt:lpstr>运算符</vt:lpstr>
      <vt:lpstr>5.5 逻辑运算符</vt:lpstr>
      <vt:lpstr>5.5 逻辑运算符</vt:lpstr>
      <vt:lpstr>5.5 逻辑运算符</vt:lpstr>
      <vt:lpstr>PowerPoint 演示文稿</vt:lpstr>
      <vt:lpstr>PowerPoint 演示文稿</vt:lpstr>
      <vt:lpstr>运算符</vt:lpstr>
      <vt:lpstr>5.6 运算符优先级</vt:lpstr>
      <vt:lpstr>5.6 运算符优先级</vt:lpstr>
      <vt:lpstr>PowerPoint 演示文稿</vt:lpstr>
      <vt:lpstr>PowerPoint 演示文稿</vt:lpstr>
      <vt:lpstr>PowerPoint 演示文稿</vt:lpstr>
      <vt:lpstr>PowerPoint 演示文稿</vt:lpstr>
      <vt:lpstr>六. 常见错误</vt:lpstr>
      <vt:lpstr>六. 常见错误</vt:lpstr>
      <vt:lpstr>六. 常见错误</vt:lpstr>
      <vt:lpstr>六. 常见错误</vt:lpstr>
      <vt:lpstr>变量拓展-let和var的区别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李 天成</cp:lastModifiedBy>
  <cp:revision>3718</cp:revision>
  <dcterms:created xsi:type="dcterms:W3CDTF">2020-03-31T02:23:00Z</dcterms:created>
  <dcterms:modified xsi:type="dcterms:W3CDTF">2023-03-21T03:32:08Z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77AE1C6EEC684FDBBAE20FEC1C0A5E91</vt:lpwstr>
  </property>
  <property fmtid="{D5CDD505-2E9C-101B-9397-08002B2CF9AE}" pid="3" name="KSOProductBuildVer">
    <vt:lpwstr>2052-11.1.0.13703</vt:lpwstr>
  </property>
</Properties>
</file>